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0.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1.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973" r:id="rId4"/>
    <p:sldMasterId id="2147483780" r:id="rId5"/>
    <p:sldMasterId id="2147483838" r:id="rId6"/>
    <p:sldMasterId id="2147483713" r:id="rId7"/>
    <p:sldMasterId id="2147483674" r:id="rId8"/>
    <p:sldMasterId id="2147483897" r:id="rId9"/>
    <p:sldMasterId id="2147483960" r:id="rId10"/>
    <p:sldMasterId id="2147483986" r:id="rId11"/>
    <p:sldMasterId id="2147484007" r:id="rId12"/>
  </p:sldMasterIdLst>
  <p:notesMasterIdLst>
    <p:notesMasterId r:id="rId73"/>
  </p:notesMasterIdLst>
  <p:handoutMasterIdLst>
    <p:handoutMasterId r:id="rId74"/>
  </p:handoutMasterIdLst>
  <p:sldIdLst>
    <p:sldId id="256" r:id="rId13"/>
    <p:sldId id="602" r:id="rId14"/>
    <p:sldId id="284" r:id="rId15"/>
    <p:sldId id="285" r:id="rId16"/>
    <p:sldId id="396" r:id="rId17"/>
    <p:sldId id="397" r:id="rId18"/>
    <p:sldId id="398" r:id="rId19"/>
    <p:sldId id="461" r:id="rId20"/>
    <p:sldId id="462" r:id="rId21"/>
    <p:sldId id="463" r:id="rId22"/>
    <p:sldId id="554" r:id="rId23"/>
    <p:sldId id="464" r:id="rId24"/>
    <p:sldId id="555" r:id="rId25"/>
    <p:sldId id="556" r:id="rId26"/>
    <p:sldId id="557" r:id="rId27"/>
    <p:sldId id="558" r:id="rId28"/>
    <p:sldId id="559" r:id="rId29"/>
    <p:sldId id="560" r:id="rId30"/>
    <p:sldId id="561" r:id="rId31"/>
    <p:sldId id="562" r:id="rId32"/>
    <p:sldId id="563" r:id="rId33"/>
    <p:sldId id="564" r:id="rId34"/>
    <p:sldId id="565" r:id="rId35"/>
    <p:sldId id="566" r:id="rId36"/>
    <p:sldId id="567" r:id="rId37"/>
    <p:sldId id="568" r:id="rId38"/>
    <p:sldId id="569" r:id="rId39"/>
    <p:sldId id="570" r:id="rId40"/>
    <p:sldId id="571" r:id="rId41"/>
    <p:sldId id="572" r:id="rId42"/>
    <p:sldId id="573" r:id="rId43"/>
    <p:sldId id="574" r:id="rId44"/>
    <p:sldId id="575" r:id="rId45"/>
    <p:sldId id="576" r:id="rId46"/>
    <p:sldId id="577" r:id="rId47"/>
    <p:sldId id="578" r:id="rId48"/>
    <p:sldId id="579" r:id="rId49"/>
    <p:sldId id="580" r:id="rId50"/>
    <p:sldId id="581" r:id="rId51"/>
    <p:sldId id="582" r:id="rId52"/>
    <p:sldId id="583" r:id="rId53"/>
    <p:sldId id="584" r:id="rId54"/>
    <p:sldId id="585" r:id="rId55"/>
    <p:sldId id="586" r:id="rId56"/>
    <p:sldId id="587" r:id="rId57"/>
    <p:sldId id="588" r:id="rId58"/>
    <p:sldId id="589" r:id="rId59"/>
    <p:sldId id="590" r:id="rId60"/>
    <p:sldId id="591" r:id="rId61"/>
    <p:sldId id="592" r:id="rId62"/>
    <p:sldId id="593" r:id="rId63"/>
    <p:sldId id="594" r:id="rId64"/>
    <p:sldId id="595" r:id="rId65"/>
    <p:sldId id="596" r:id="rId66"/>
    <p:sldId id="597" r:id="rId67"/>
    <p:sldId id="598" r:id="rId68"/>
    <p:sldId id="599" r:id="rId69"/>
    <p:sldId id="600" r:id="rId70"/>
    <p:sldId id="601" r:id="rId71"/>
    <p:sldId id="460" r:id="rId72"/>
  </p:sldIdLst>
  <p:sldSz cx="9144000" cy="6858000" type="screen4x3"/>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D2BF561-4A86-49B7-BAEC-426029ECE06B}">
          <p14:sldIdLst>
            <p14:sldId id="256"/>
            <p14:sldId id="602"/>
            <p14:sldId id="284"/>
            <p14:sldId id="285"/>
            <p14:sldId id="396"/>
            <p14:sldId id="397"/>
            <p14:sldId id="398"/>
            <p14:sldId id="461"/>
            <p14:sldId id="462"/>
            <p14:sldId id="463"/>
            <p14:sldId id="554"/>
            <p14:sldId id="46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460"/>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1AC"/>
    <a:srgbClr val="D7E9E3"/>
    <a:srgbClr val="2D2DB9"/>
    <a:srgbClr val="3333CC"/>
    <a:srgbClr val="344C68"/>
    <a:srgbClr val="AD0B1E"/>
    <a:srgbClr val="B50B1F"/>
    <a:srgbClr val="C30C20"/>
    <a:srgbClr val="2C5E4F"/>
    <a:srgbClr val="3573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autoAdjust="0"/>
    <p:restoredTop sz="94265" autoAdjust="0"/>
  </p:normalViewPr>
  <p:slideViewPr>
    <p:cSldViewPr>
      <p:cViewPr varScale="1">
        <p:scale>
          <a:sx n="68" d="100"/>
          <a:sy n="68" d="100"/>
        </p:scale>
        <p:origin x="1506" y="48"/>
      </p:cViewPr>
      <p:guideLst>
        <p:guide orient="horz" pos="3408"/>
        <p:guide orient="horz" pos="3600"/>
        <p:guide orient="horz" pos="912"/>
        <p:guide orient="horz" pos="3360"/>
        <p:guide pos="5616"/>
        <p:guide pos="43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9.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9.wmf"/><Relationship Id="rId7" Type="http://schemas.openxmlformats.org/officeDocument/2006/relationships/image" Target="../media/image93.wmf"/><Relationship Id="rId2" Type="http://schemas.openxmlformats.org/officeDocument/2006/relationships/image" Target="../media/image86.wmf"/><Relationship Id="rId1" Type="http://schemas.openxmlformats.org/officeDocument/2006/relationships/image" Target="../media/image88.wmf"/><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0.wmf"/><Relationship Id="rId1" Type="http://schemas.openxmlformats.org/officeDocument/2006/relationships/image" Target="../media/image86.wmf"/><Relationship Id="rId6" Type="http://schemas.openxmlformats.org/officeDocument/2006/relationships/image" Target="../media/image100.wmf"/><Relationship Id="rId5" Type="http://schemas.openxmlformats.org/officeDocument/2006/relationships/image" Target="../media/image99.wmf"/><Relationship Id="rId10" Type="http://schemas.openxmlformats.org/officeDocument/2006/relationships/image" Target="../media/image88.wmf"/><Relationship Id="rId4" Type="http://schemas.openxmlformats.org/officeDocument/2006/relationships/image" Target="../media/image98.wmf"/><Relationship Id="rId9" Type="http://schemas.openxmlformats.org/officeDocument/2006/relationships/image" Target="../media/image10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10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08.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image" Target="../media/image119.wmf"/><Relationship Id="rId7" Type="http://schemas.openxmlformats.org/officeDocument/2006/relationships/image" Target="../media/image123.wmf"/><Relationship Id="rId2" Type="http://schemas.openxmlformats.org/officeDocument/2006/relationships/image" Target="../media/image118.wmf"/><Relationship Id="rId1" Type="http://schemas.openxmlformats.org/officeDocument/2006/relationships/image" Target="../media/image117.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image" Target="../media/image136.wmf"/><Relationship Id="rId7" Type="http://schemas.openxmlformats.org/officeDocument/2006/relationships/image" Target="../media/image138.wmf"/><Relationship Id="rId2" Type="http://schemas.openxmlformats.org/officeDocument/2006/relationships/image" Target="../media/image135.wmf"/><Relationship Id="rId1" Type="http://schemas.openxmlformats.org/officeDocument/2006/relationships/image" Target="../media/image129.wmf"/><Relationship Id="rId6" Type="http://schemas.openxmlformats.org/officeDocument/2006/relationships/image" Target="../media/image137.wmf"/><Relationship Id="rId5" Type="http://schemas.openxmlformats.org/officeDocument/2006/relationships/image" Target="../media/image128.wmf"/><Relationship Id="rId4" Type="http://schemas.openxmlformats.org/officeDocument/2006/relationships/image" Target="../media/image132.wmf"/><Relationship Id="rId9" Type="http://schemas.openxmlformats.org/officeDocument/2006/relationships/image" Target="../media/image14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5" Type="http://schemas.openxmlformats.org/officeDocument/2006/relationships/image" Target="../media/image147.wmf"/><Relationship Id="rId4" Type="http://schemas.openxmlformats.org/officeDocument/2006/relationships/image" Target="../media/image14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47.wmf"/><Relationship Id="rId1" Type="http://schemas.openxmlformats.org/officeDocument/2006/relationships/image" Target="../media/image144.wmf"/><Relationship Id="rId6" Type="http://schemas.openxmlformats.org/officeDocument/2006/relationships/image" Target="../media/image154.wmf"/><Relationship Id="rId5" Type="http://schemas.openxmlformats.org/officeDocument/2006/relationships/image" Target="../media/image153.wmf"/><Relationship Id="rId4" Type="http://schemas.openxmlformats.org/officeDocument/2006/relationships/image" Target="../media/image15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4" Type="http://schemas.openxmlformats.org/officeDocument/2006/relationships/image" Target="../media/image16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6" Type="http://schemas.openxmlformats.org/officeDocument/2006/relationships/image" Target="../media/image173.wmf"/><Relationship Id="rId5" Type="http://schemas.openxmlformats.org/officeDocument/2006/relationships/image" Target="../media/image172.wmf"/><Relationship Id="rId4" Type="http://schemas.openxmlformats.org/officeDocument/2006/relationships/image" Target="../media/image17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2.wmf"/><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7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4" Type="http://schemas.openxmlformats.org/officeDocument/2006/relationships/image" Target="../media/image18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 Id="rId5" Type="http://schemas.openxmlformats.org/officeDocument/2006/relationships/image" Target="../media/image196.wmf"/><Relationship Id="rId4" Type="http://schemas.openxmlformats.org/officeDocument/2006/relationships/image" Target="../media/image19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3.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4" Type="http://schemas.openxmlformats.org/officeDocument/2006/relationships/image" Target="../media/image20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 Id="rId5" Type="http://schemas.openxmlformats.org/officeDocument/2006/relationships/image" Target="../media/image205.wmf"/><Relationship Id="rId4" Type="http://schemas.openxmlformats.org/officeDocument/2006/relationships/image" Target="../media/image20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 Id="rId5" Type="http://schemas.openxmlformats.org/officeDocument/2006/relationships/image" Target="../media/image205.wmf"/><Relationship Id="rId4" Type="http://schemas.openxmlformats.org/officeDocument/2006/relationships/image" Target="../media/image20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 Id="rId5" Type="http://schemas.openxmlformats.org/officeDocument/2006/relationships/image" Target="../media/image210.wmf"/><Relationship Id="rId4" Type="http://schemas.openxmlformats.org/officeDocument/2006/relationships/image" Target="../media/image209.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13.wmf"/><Relationship Id="rId1" Type="http://schemas.openxmlformats.org/officeDocument/2006/relationships/image" Target="../media/image21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 Id="rId4" Type="http://schemas.openxmlformats.org/officeDocument/2006/relationships/image" Target="../media/image2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9.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43.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7/15/2019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dirty="0"/>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7/15/2019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dirty="0"/>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03D02-7E89-4EBF-B123-9C334E1BFEF7}" type="slidenum">
              <a:rPr lang="en-US" smtClean="0"/>
              <a:t>5</a:t>
            </a:fld>
            <a:endParaRPr lang="en-US"/>
          </a:p>
        </p:txBody>
      </p:sp>
    </p:spTree>
    <p:extLst>
      <p:ext uri="{BB962C8B-B14F-4D97-AF65-F5344CB8AC3E}">
        <p14:creationId xmlns:p14="http://schemas.microsoft.com/office/powerpoint/2010/main" val="366278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5D003D02-7E89-4EBF-B123-9C334E1BFEF7}" type="slidenum">
              <a:rPr lang="en-US" smtClean="0"/>
              <a:t>60</a:t>
            </a:fld>
            <a:endParaRPr lang="en-US"/>
          </a:p>
        </p:txBody>
      </p:sp>
    </p:spTree>
    <p:extLst>
      <p:ext uri="{BB962C8B-B14F-4D97-AF65-F5344CB8AC3E}">
        <p14:creationId xmlns:p14="http://schemas.microsoft.com/office/powerpoint/2010/main" val="87640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3370724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6248400" y="2590800"/>
            <a:ext cx="2667000" cy="30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4"/>
          </p:nvPr>
        </p:nvSpPr>
        <p:spPr>
          <a:xfrm>
            <a:off x="1219200" y="609600"/>
            <a:ext cx="6400800" cy="12192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5"/>
          </p:nvPr>
        </p:nvSpPr>
        <p:spPr>
          <a:xfrm>
            <a:off x="1295400" y="2057400"/>
            <a:ext cx="5334000" cy="381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910002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2340855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464364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351245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90F35B-B161-45F0-B5D9-AD63575E81D2}" type="datetimeFigureOut">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2320549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90F35B-B161-45F0-B5D9-AD63575E81D2}" type="datetimeFigureOut">
              <a:rPr lang="en-US" smtClean="0"/>
              <a:t>7/15/2019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337947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90F35B-B161-45F0-B5D9-AD63575E81D2}" type="datetimeFigureOut">
              <a:rPr lang="en-US" smtClean="0"/>
              <a:t>7/15/2019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10939046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0F35B-B161-45F0-B5D9-AD63575E81D2}" type="datetimeFigureOut">
              <a:rPr lang="en-US" smtClean="0"/>
              <a:t>7/15/2019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2769309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90F35B-B161-45F0-B5D9-AD63575E81D2}" type="datetimeFigureOut">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184178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90F35B-B161-45F0-B5D9-AD63575E81D2}" type="datetimeFigureOut">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178671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18027826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368722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8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7244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56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5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0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2"/>
          </p:nvPr>
        </p:nvSpPr>
        <p:spPr>
          <a:xfrm>
            <a:off x="5401733" y="60960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3"/>
          </p:nvPr>
        </p:nvSpPr>
        <p:spPr>
          <a:xfrm>
            <a:off x="6743700" y="5656973"/>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4"/>
          </p:nvPr>
        </p:nvSpPr>
        <p:spPr>
          <a:xfrm>
            <a:off x="6734821" y="61722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
          <p:cNvSpPr>
            <a:spLocks noGrp="1"/>
          </p:cNvSpPr>
          <p:nvPr>
            <p:ph idx="25"/>
          </p:nvPr>
        </p:nvSpPr>
        <p:spPr>
          <a:xfrm>
            <a:off x="457200" y="62484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8153400" cy="639762"/>
          </a:xfrm>
          <a:prstGeom prst="rect">
            <a:avLst/>
          </a:prstGeom>
        </p:spPr>
        <p:txBody>
          <a:bodyPr/>
          <a:lstStyle>
            <a:lvl1pPr>
              <a:defRPr lang="en-US" sz="3600" dirty="0">
                <a:solidFill>
                  <a:schemeClr val="bg2"/>
                </a:solidFill>
                <a:latin typeface="Times New Roman" panose="02020603050405020304" pitchFamily="18" charset="0"/>
                <a:cs typeface="Times New Roman" panose="02020603050405020304" pitchFamily="18"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5" name="Content Placeholder 6"/>
          <p:cNvSpPr>
            <a:spLocks noGrp="1"/>
          </p:cNvSpPr>
          <p:nvPr>
            <p:ph sz="quarter" idx="18"/>
          </p:nvPr>
        </p:nvSpPr>
        <p:spPr>
          <a:xfrm>
            <a:off x="4876800" y="5649785"/>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4449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159416" y="228600"/>
            <a:ext cx="8755984"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188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82296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4244637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1377977548"/>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1030817243"/>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771943301"/>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84619926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961244578"/>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25581110"/>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5447175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917504375"/>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814880621"/>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213652507"/>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016555451"/>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86274686"/>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633025333"/>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218686832"/>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5191361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26052385"/>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F87F75-B02E-4B99-A7DE-7306A00B92FA}"/>
              </a:ext>
            </a:extLst>
          </p:cNvPr>
          <p:cNvSpPr>
            <a:spLocks noGrp="1" noChangeArrowheads="1"/>
          </p:cNvSpPr>
          <p:nvPr>
            <p:ph type="dt" sz="half" idx="10"/>
          </p:nvPr>
        </p:nvSpPr>
        <p:spPr>
          <a:ln/>
        </p:spPr>
        <p:txBody>
          <a:bodyPr/>
          <a:lstStyle>
            <a:lvl1pPr>
              <a:defRPr/>
            </a:lvl1pPr>
          </a:lstStyle>
          <a:p>
            <a:pPr>
              <a:defRPr/>
            </a:pPr>
            <a:fld id="{956EFD7F-F8DC-4ACD-B464-103F1413B420}" type="datetime2">
              <a:rPr lang="en-US" smtClean="0"/>
              <a:t>Monday, July 15, 2019</a:t>
            </a:fld>
            <a:endParaRPr lang="en-US" altLang="en-US"/>
          </a:p>
        </p:txBody>
      </p:sp>
      <p:sp>
        <p:nvSpPr>
          <p:cNvPr id="5" name="Rectangle 5">
            <a:extLst>
              <a:ext uri="{FF2B5EF4-FFF2-40B4-BE49-F238E27FC236}">
                <a16:creationId xmlns:a16="http://schemas.microsoft.com/office/drawing/2014/main" id="{21E22A6C-9B0A-4608-BB95-70E5668C43B0}"/>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6" name="Rectangle 6">
            <a:extLst>
              <a:ext uri="{FF2B5EF4-FFF2-40B4-BE49-F238E27FC236}">
                <a16:creationId xmlns:a16="http://schemas.microsoft.com/office/drawing/2014/main" id="{01EACFFF-A3FE-4829-91D0-4A735FB2CC5D}"/>
              </a:ext>
            </a:extLst>
          </p:cNvPr>
          <p:cNvSpPr>
            <a:spLocks noGrp="1" noChangeArrowheads="1"/>
          </p:cNvSpPr>
          <p:nvPr>
            <p:ph type="sldNum" sz="quarter" idx="12"/>
          </p:nvPr>
        </p:nvSpPr>
        <p:spPr>
          <a:ln/>
        </p:spPr>
        <p:txBody>
          <a:bodyPr/>
          <a:lstStyle>
            <a:lvl1pPr>
              <a:defRPr/>
            </a:lvl1pPr>
          </a:lstStyle>
          <a:p>
            <a:fld id="{2DC6BF32-B7D7-4D6E-8A42-59319D4FA23C}" type="slidenum">
              <a:rPr lang="en-US" altLang="en-US"/>
              <a:pPr/>
              <a:t>‹#›</a:t>
            </a:fld>
            <a:endParaRPr lang="en-US" altLang="en-US"/>
          </a:p>
        </p:txBody>
      </p:sp>
    </p:spTree>
    <p:extLst>
      <p:ext uri="{BB962C8B-B14F-4D97-AF65-F5344CB8AC3E}">
        <p14:creationId xmlns:p14="http://schemas.microsoft.com/office/powerpoint/2010/main" val="2266217393"/>
      </p:ext>
    </p:extLst>
  </p:cSld>
  <p:clrMapOvr>
    <a:masterClrMapping/>
  </p:clrMapOvr>
  <p:transition>
    <p:push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4FEBDD6-DE1E-4FA4-962D-5FBDF332954A}"/>
              </a:ext>
            </a:extLst>
          </p:cNvPr>
          <p:cNvSpPr>
            <a:spLocks noGrp="1" noChangeArrowheads="1"/>
          </p:cNvSpPr>
          <p:nvPr>
            <p:ph type="dt" sz="half" idx="10"/>
          </p:nvPr>
        </p:nvSpPr>
        <p:spPr>
          <a:ln/>
        </p:spPr>
        <p:txBody>
          <a:bodyPr/>
          <a:lstStyle>
            <a:lvl1pPr>
              <a:defRPr/>
            </a:lvl1pPr>
          </a:lstStyle>
          <a:p>
            <a:pPr>
              <a:defRPr/>
            </a:pPr>
            <a:fld id="{E7EDFEC8-20E3-408C-A4E2-4EA940F600CF}" type="datetime2">
              <a:rPr lang="en-US" smtClean="0"/>
              <a:t>Monday, July 15, 2019</a:t>
            </a:fld>
            <a:endParaRPr lang="en-US" altLang="en-US"/>
          </a:p>
        </p:txBody>
      </p:sp>
      <p:sp>
        <p:nvSpPr>
          <p:cNvPr id="6" name="Rectangle 5">
            <a:extLst>
              <a:ext uri="{FF2B5EF4-FFF2-40B4-BE49-F238E27FC236}">
                <a16:creationId xmlns:a16="http://schemas.microsoft.com/office/drawing/2014/main" id="{DF8D505A-84D3-4177-A09C-78A52673FC74}"/>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A4DD1C85-E328-4B1C-AC08-259D3E72C941}"/>
              </a:ext>
            </a:extLst>
          </p:cNvPr>
          <p:cNvSpPr>
            <a:spLocks noGrp="1" noChangeArrowheads="1"/>
          </p:cNvSpPr>
          <p:nvPr>
            <p:ph type="sldNum" sz="quarter" idx="12"/>
          </p:nvPr>
        </p:nvSpPr>
        <p:spPr>
          <a:ln/>
        </p:spPr>
        <p:txBody>
          <a:bodyPr/>
          <a:lstStyle>
            <a:lvl1pPr>
              <a:defRPr/>
            </a:lvl1pPr>
          </a:lstStyle>
          <a:p>
            <a:fld id="{84F9DE21-38F5-434B-A866-47B4794812ED}" type="slidenum">
              <a:rPr lang="en-US" altLang="en-US"/>
              <a:pPr/>
              <a:t>‹#›</a:t>
            </a:fld>
            <a:endParaRPr lang="en-US" altLang="en-US"/>
          </a:p>
        </p:txBody>
      </p:sp>
    </p:spTree>
    <p:extLst>
      <p:ext uri="{BB962C8B-B14F-4D97-AF65-F5344CB8AC3E}">
        <p14:creationId xmlns:p14="http://schemas.microsoft.com/office/powerpoint/2010/main" val="2215678692"/>
      </p:ext>
    </p:extLst>
  </p:cSld>
  <p:clrMapOvr>
    <a:masterClrMapping/>
  </p:clrMapOvr>
  <p:transition>
    <p:push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96323E-EB35-46F0-9DF8-C389091FCB6A}"/>
              </a:ext>
            </a:extLst>
          </p:cNvPr>
          <p:cNvSpPr>
            <a:spLocks noGrp="1" noChangeArrowheads="1"/>
          </p:cNvSpPr>
          <p:nvPr>
            <p:ph type="dt" sz="half" idx="10"/>
          </p:nvPr>
        </p:nvSpPr>
        <p:spPr>
          <a:ln/>
        </p:spPr>
        <p:txBody>
          <a:bodyPr/>
          <a:lstStyle>
            <a:lvl1pPr>
              <a:defRPr/>
            </a:lvl1pPr>
          </a:lstStyle>
          <a:p>
            <a:pPr>
              <a:defRPr/>
            </a:pPr>
            <a:fld id="{65FACE12-7B3D-498A-9888-34FD83461656}" type="datetime2">
              <a:rPr lang="en-US" smtClean="0"/>
              <a:t>Monday, July 15, 2019</a:t>
            </a:fld>
            <a:endParaRPr lang="en-US" altLang="en-US"/>
          </a:p>
        </p:txBody>
      </p:sp>
      <p:sp>
        <p:nvSpPr>
          <p:cNvPr id="3" name="Rectangle 5">
            <a:extLst>
              <a:ext uri="{FF2B5EF4-FFF2-40B4-BE49-F238E27FC236}">
                <a16:creationId xmlns:a16="http://schemas.microsoft.com/office/drawing/2014/main" id="{A02E86C4-EEC0-4E1D-A173-177DBC3D9F8D}"/>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4" name="Rectangle 6">
            <a:extLst>
              <a:ext uri="{FF2B5EF4-FFF2-40B4-BE49-F238E27FC236}">
                <a16:creationId xmlns:a16="http://schemas.microsoft.com/office/drawing/2014/main" id="{DAA74E6D-4701-48B8-AC06-3758CF843688}"/>
              </a:ext>
            </a:extLst>
          </p:cNvPr>
          <p:cNvSpPr>
            <a:spLocks noGrp="1" noChangeArrowheads="1"/>
          </p:cNvSpPr>
          <p:nvPr>
            <p:ph type="sldNum" sz="quarter" idx="12"/>
          </p:nvPr>
        </p:nvSpPr>
        <p:spPr>
          <a:ln/>
        </p:spPr>
        <p:txBody>
          <a:bodyPr/>
          <a:lstStyle>
            <a:lvl1pPr>
              <a:defRPr/>
            </a:lvl1pPr>
          </a:lstStyle>
          <a:p>
            <a:fld id="{28351CB3-B6E8-4EC6-BCBD-5F11EF97D96F}" type="slidenum">
              <a:rPr lang="en-US" altLang="en-US"/>
              <a:pPr/>
              <a:t>‹#›</a:t>
            </a:fld>
            <a:endParaRPr lang="en-US" altLang="en-US"/>
          </a:p>
        </p:txBody>
      </p:sp>
    </p:spTree>
    <p:extLst>
      <p:ext uri="{BB962C8B-B14F-4D97-AF65-F5344CB8AC3E}">
        <p14:creationId xmlns:p14="http://schemas.microsoft.com/office/powerpoint/2010/main" val="3372891774"/>
      </p:ext>
    </p:extLst>
  </p:cSld>
  <p:clrMapOvr>
    <a:masterClrMapping/>
  </p:clrMapOvr>
  <p:transition>
    <p:push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DC797CA-46AC-41E9-BF01-A3F98EEB18E7}"/>
              </a:ext>
            </a:extLst>
          </p:cNvPr>
          <p:cNvSpPr>
            <a:spLocks noGrp="1" noChangeArrowheads="1"/>
          </p:cNvSpPr>
          <p:nvPr>
            <p:ph type="dt" sz="half" idx="10"/>
          </p:nvPr>
        </p:nvSpPr>
        <p:spPr>
          <a:ln/>
        </p:spPr>
        <p:txBody>
          <a:bodyPr/>
          <a:lstStyle>
            <a:lvl1pPr>
              <a:defRPr/>
            </a:lvl1pPr>
          </a:lstStyle>
          <a:p>
            <a:pPr>
              <a:defRPr/>
            </a:pPr>
            <a:fld id="{022C22E0-DC83-44BA-BEE1-AE43BEDEAE6E}" type="datetime2">
              <a:rPr lang="en-US" smtClean="0"/>
              <a:t>Monday, July 15, 2019</a:t>
            </a:fld>
            <a:endParaRPr lang="en-US" altLang="en-US"/>
          </a:p>
        </p:txBody>
      </p:sp>
      <p:sp>
        <p:nvSpPr>
          <p:cNvPr id="6" name="Rectangle 5">
            <a:extLst>
              <a:ext uri="{FF2B5EF4-FFF2-40B4-BE49-F238E27FC236}">
                <a16:creationId xmlns:a16="http://schemas.microsoft.com/office/drawing/2014/main" id="{2749DA7A-FD4D-4537-AFA0-DED34805A75B}"/>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866AE3A9-3629-4133-B2D5-0BEE1D7DD071}"/>
              </a:ext>
            </a:extLst>
          </p:cNvPr>
          <p:cNvSpPr>
            <a:spLocks noGrp="1" noChangeArrowheads="1"/>
          </p:cNvSpPr>
          <p:nvPr>
            <p:ph type="sldNum" sz="quarter" idx="12"/>
          </p:nvPr>
        </p:nvSpPr>
        <p:spPr>
          <a:ln/>
        </p:spPr>
        <p:txBody>
          <a:bodyPr/>
          <a:lstStyle>
            <a:lvl1pPr>
              <a:defRPr/>
            </a:lvl1pPr>
          </a:lstStyle>
          <a:p>
            <a:fld id="{59F46501-647B-42CE-AC51-58D414059F61}" type="slidenum">
              <a:rPr lang="en-US" altLang="en-US"/>
              <a:pPr/>
              <a:t>‹#›</a:t>
            </a:fld>
            <a:endParaRPr lang="en-US" altLang="en-US"/>
          </a:p>
        </p:txBody>
      </p:sp>
    </p:spTree>
    <p:extLst>
      <p:ext uri="{BB962C8B-B14F-4D97-AF65-F5344CB8AC3E}">
        <p14:creationId xmlns:p14="http://schemas.microsoft.com/office/powerpoint/2010/main" val="665419527"/>
      </p:ext>
    </p:extLst>
  </p:cSld>
  <p:clrMapOvr>
    <a:masterClrMapping/>
  </p:clrMapOvr>
  <p:transition>
    <p:push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9848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5945156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3680474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666235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7288865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91691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theme" Target="../theme/theme11.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image" Target="../media/image2.png"/><Relationship Id="rId5" Type="http://schemas.openxmlformats.org/officeDocument/2006/relationships/slideLayout" Target="../slideLayouts/slideLayout98.xml"/><Relationship Id="rId10" Type="http://schemas.openxmlformats.org/officeDocument/2006/relationships/image" Target="../media/image1.png"/><Relationship Id="rId4" Type="http://schemas.openxmlformats.org/officeDocument/2006/relationships/slideLayout" Target="../slideLayouts/slideLayout97.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gif"/><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5.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327228381"/>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812677148"/>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0F35B-B161-45F0-B5D9-AD63575E81D2}" type="datetimeFigureOut">
              <a:rPr lang="en-US" smtClean="0"/>
              <a:t>7/15/2019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89F42-1906-4162-90D9-049B68F3D786}" type="slidenum">
              <a:rPr lang="en-US" smtClean="0"/>
              <a:t>‹#›</a:t>
            </a:fld>
            <a:endParaRPr lang="en-US"/>
          </a:p>
        </p:txBody>
      </p:sp>
    </p:spTree>
    <p:extLst>
      <p:ext uri="{BB962C8B-B14F-4D97-AF65-F5344CB8AC3E}">
        <p14:creationId xmlns:p14="http://schemas.microsoft.com/office/powerpoint/2010/main" val="3626439738"/>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p:nvSpPr>
        <p:spPr>
          <a:xfrm>
            <a:off x="0" y="6705600"/>
            <a:ext cx="16002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 2019 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7" r:id="rId2"/>
    <p:sldLayoutId id="2147483970" r:id="rId3"/>
    <p:sldLayoutId id="2147483966" r:id="rId4"/>
    <p:sldLayoutId id="2147483971" r:id="rId5"/>
    <p:sldLayoutId id="2147483972" r:id="rId6"/>
    <p:sldLayoutId id="2147483952" r:id="rId7"/>
    <p:sldLayoutId id="2147483964" r:id="rId8"/>
    <p:sldLayoutId id="2147483953" r:id="rId9"/>
    <p:sldLayoutId id="2147483954" r:id="rId10"/>
    <p:sldLayoutId id="2147483955" r:id="rId11"/>
    <p:sldLayoutId id="2147483956" r:id="rId12"/>
    <p:sldLayoutId id="2147483957" r:id="rId13"/>
    <p:sldLayoutId id="2147483958" r:id="rId14"/>
    <p:sldLayoutId id="2147483959" r:id="rId15"/>
    <p:sldLayoutId id="2147483985"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47.wmf"/><Relationship Id="rId18" Type="http://schemas.openxmlformats.org/officeDocument/2006/relationships/oleObject" Target="../embeddings/oleObject29.bin"/><Relationship Id="rId3" Type="http://schemas.openxmlformats.org/officeDocument/2006/relationships/oleObject" Target="../embeddings/oleObject22.bin"/><Relationship Id="rId7" Type="http://schemas.openxmlformats.org/officeDocument/2006/relationships/image" Target="../media/image44.wmf"/><Relationship Id="rId12" Type="http://schemas.openxmlformats.org/officeDocument/2006/relationships/oleObject" Target="../embeddings/oleObject26.bin"/><Relationship Id="rId17" Type="http://schemas.openxmlformats.org/officeDocument/2006/relationships/image" Target="../media/image49.wmf"/><Relationship Id="rId2" Type="http://schemas.openxmlformats.org/officeDocument/2006/relationships/slideLayout" Target="../slideLayouts/slideLayout38.xml"/><Relationship Id="rId16" Type="http://schemas.openxmlformats.org/officeDocument/2006/relationships/oleObject" Target="../embeddings/oleObject28.bin"/><Relationship Id="rId1" Type="http://schemas.openxmlformats.org/officeDocument/2006/relationships/vmlDrawing" Target="../drawings/vmlDrawing6.vml"/><Relationship Id="rId6" Type="http://schemas.openxmlformats.org/officeDocument/2006/relationships/oleObject" Target="../embeddings/oleObject23.bin"/><Relationship Id="rId11" Type="http://schemas.openxmlformats.org/officeDocument/2006/relationships/image" Target="../media/image46.wmf"/><Relationship Id="rId5" Type="http://schemas.openxmlformats.org/officeDocument/2006/relationships/image" Target="../media/image51.jpg"/><Relationship Id="rId15" Type="http://schemas.openxmlformats.org/officeDocument/2006/relationships/image" Target="../media/image48.wmf"/><Relationship Id="rId10" Type="http://schemas.openxmlformats.org/officeDocument/2006/relationships/oleObject" Target="../embeddings/oleObject25.bin"/><Relationship Id="rId19" Type="http://schemas.openxmlformats.org/officeDocument/2006/relationships/image" Target="../media/image50.wmf"/><Relationship Id="rId4" Type="http://schemas.openxmlformats.org/officeDocument/2006/relationships/image" Target="../media/image43.wmf"/><Relationship Id="rId9" Type="http://schemas.openxmlformats.org/officeDocument/2006/relationships/image" Target="../media/image45.wmf"/><Relationship Id="rId14" Type="http://schemas.openxmlformats.org/officeDocument/2006/relationships/oleObject" Target="../embeddings/oleObject2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55.wmf"/><Relationship Id="rId18" Type="http://schemas.openxmlformats.org/officeDocument/2006/relationships/oleObject" Target="../embeddings/oleObject37.bin"/><Relationship Id="rId3" Type="http://schemas.openxmlformats.org/officeDocument/2006/relationships/oleObject" Target="../embeddings/oleObject30.bin"/><Relationship Id="rId7" Type="http://schemas.openxmlformats.org/officeDocument/2006/relationships/image" Target="../media/image52.wmf"/><Relationship Id="rId12" Type="http://schemas.openxmlformats.org/officeDocument/2006/relationships/oleObject" Target="../embeddings/oleObject34.bin"/><Relationship Id="rId17" Type="http://schemas.openxmlformats.org/officeDocument/2006/relationships/image" Target="../media/image57.wmf"/><Relationship Id="rId2" Type="http://schemas.openxmlformats.org/officeDocument/2006/relationships/slideLayout" Target="../slideLayouts/slideLayout38.xml"/><Relationship Id="rId16" Type="http://schemas.openxmlformats.org/officeDocument/2006/relationships/oleObject" Target="../embeddings/oleObject36.bin"/><Relationship Id="rId1" Type="http://schemas.openxmlformats.org/officeDocument/2006/relationships/vmlDrawing" Target="../drawings/vmlDrawing7.vml"/><Relationship Id="rId6" Type="http://schemas.openxmlformats.org/officeDocument/2006/relationships/oleObject" Target="../embeddings/oleObject31.bin"/><Relationship Id="rId11" Type="http://schemas.openxmlformats.org/officeDocument/2006/relationships/image" Target="../media/image54.wmf"/><Relationship Id="rId5" Type="http://schemas.openxmlformats.org/officeDocument/2006/relationships/image" Target="../media/image59.jpg"/><Relationship Id="rId15" Type="http://schemas.openxmlformats.org/officeDocument/2006/relationships/image" Target="../media/image56.wmf"/><Relationship Id="rId10" Type="http://schemas.openxmlformats.org/officeDocument/2006/relationships/oleObject" Target="../embeddings/oleObject33.bin"/><Relationship Id="rId19" Type="http://schemas.openxmlformats.org/officeDocument/2006/relationships/image" Target="../media/image58.wmf"/><Relationship Id="rId4" Type="http://schemas.openxmlformats.org/officeDocument/2006/relationships/image" Target="../media/image43.wmf"/><Relationship Id="rId9" Type="http://schemas.openxmlformats.org/officeDocument/2006/relationships/image" Target="../media/image53.wmf"/><Relationship Id="rId14" Type="http://schemas.openxmlformats.org/officeDocument/2006/relationships/oleObject" Target="../embeddings/oleObject35.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63.jpg"/><Relationship Id="rId7" Type="http://schemas.openxmlformats.org/officeDocument/2006/relationships/image" Target="../media/image61.wmf"/><Relationship Id="rId2" Type="http://schemas.openxmlformats.org/officeDocument/2006/relationships/slideLayout" Target="../slideLayouts/slideLayout38.xml"/><Relationship Id="rId1" Type="http://schemas.openxmlformats.org/officeDocument/2006/relationships/vmlDrawing" Target="../drawings/vmlDrawing8.vml"/><Relationship Id="rId6" Type="http://schemas.openxmlformats.org/officeDocument/2006/relationships/oleObject" Target="../embeddings/oleObject39.bin"/><Relationship Id="rId5" Type="http://schemas.openxmlformats.org/officeDocument/2006/relationships/image" Target="../media/image60.wmf"/><Relationship Id="rId4" Type="http://schemas.openxmlformats.org/officeDocument/2006/relationships/oleObject" Target="../embeddings/oleObject38.bin"/><Relationship Id="rId9" Type="http://schemas.openxmlformats.org/officeDocument/2006/relationships/image" Target="../media/image62.wmf"/></Relationships>
</file>

<file path=ppt/slides/_rels/slide16.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67.wmf"/><Relationship Id="rId3" Type="http://schemas.openxmlformats.org/officeDocument/2006/relationships/image" Target="../media/image70.jpg"/><Relationship Id="rId7" Type="http://schemas.openxmlformats.org/officeDocument/2006/relationships/oleObject" Target="../embeddings/oleObject42.bin"/><Relationship Id="rId12" Type="http://schemas.openxmlformats.org/officeDocument/2006/relationships/oleObject" Target="../embeddings/oleObject44.bin"/><Relationship Id="rId17" Type="http://schemas.openxmlformats.org/officeDocument/2006/relationships/image" Target="../media/image69.wmf"/><Relationship Id="rId2" Type="http://schemas.openxmlformats.org/officeDocument/2006/relationships/slideLayout" Target="../slideLayouts/slideLayout39.xml"/><Relationship Id="rId16" Type="http://schemas.openxmlformats.org/officeDocument/2006/relationships/oleObject" Target="../embeddings/oleObject46.bin"/><Relationship Id="rId1" Type="http://schemas.openxmlformats.org/officeDocument/2006/relationships/vmlDrawing" Target="../drawings/vmlDrawing9.vml"/><Relationship Id="rId6" Type="http://schemas.openxmlformats.org/officeDocument/2006/relationships/image" Target="../media/image64.wmf"/><Relationship Id="rId11" Type="http://schemas.openxmlformats.org/officeDocument/2006/relationships/image" Target="../media/image66.wmf"/><Relationship Id="rId5" Type="http://schemas.openxmlformats.org/officeDocument/2006/relationships/oleObject" Target="../embeddings/oleObject41.bin"/><Relationship Id="rId15" Type="http://schemas.openxmlformats.org/officeDocument/2006/relationships/image" Target="../media/image68.wmf"/><Relationship Id="rId10" Type="http://schemas.openxmlformats.org/officeDocument/2006/relationships/oleObject" Target="../embeddings/oleObject43.bin"/><Relationship Id="rId4" Type="http://schemas.openxmlformats.org/officeDocument/2006/relationships/image" Target="../media/image71.jpg"/><Relationship Id="rId9" Type="http://schemas.openxmlformats.org/officeDocument/2006/relationships/image" Target="../media/image72.jpg"/><Relationship Id="rId14" Type="http://schemas.openxmlformats.org/officeDocument/2006/relationships/oleObject" Target="../embeddings/oleObject45.bin"/></Relationships>
</file>

<file path=ppt/slides/_rels/slide17.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50.bin"/><Relationship Id="rId18" Type="http://schemas.openxmlformats.org/officeDocument/2006/relationships/image" Target="../media/image79.wmf"/><Relationship Id="rId3" Type="http://schemas.openxmlformats.org/officeDocument/2006/relationships/image" Target="../media/image80.jpg"/><Relationship Id="rId7" Type="http://schemas.openxmlformats.org/officeDocument/2006/relationships/oleObject" Target="../embeddings/oleObject47.bin"/><Relationship Id="rId12" Type="http://schemas.openxmlformats.org/officeDocument/2006/relationships/image" Target="../media/image76.wmf"/><Relationship Id="rId17" Type="http://schemas.openxmlformats.org/officeDocument/2006/relationships/oleObject" Target="../embeddings/oleObject52.bin"/><Relationship Id="rId2" Type="http://schemas.openxmlformats.org/officeDocument/2006/relationships/slideLayout" Target="../slideLayouts/slideLayout38.xml"/><Relationship Id="rId16" Type="http://schemas.openxmlformats.org/officeDocument/2006/relationships/image" Target="../media/image78.wmf"/><Relationship Id="rId1" Type="http://schemas.openxmlformats.org/officeDocument/2006/relationships/vmlDrawing" Target="../drawings/vmlDrawing10.vml"/><Relationship Id="rId6" Type="http://schemas.openxmlformats.org/officeDocument/2006/relationships/image" Target="../media/image83.jpg"/><Relationship Id="rId11" Type="http://schemas.openxmlformats.org/officeDocument/2006/relationships/oleObject" Target="../embeddings/oleObject49.bin"/><Relationship Id="rId5" Type="http://schemas.openxmlformats.org/officeDocument/2006/relationships/image" Target="../media/image82.jpg"/><Relationship Id="rId15" Type="http://schemas.openxmlformats.org/officeDocument/2006/relationships/oleObject" Target="../embeddings/oleObject51.bin"/><Relationship Id="rId10" Type="http://schemas.openxmlformats.org/officeDocument/2006/relationships/image" Target="../media/image75.wmf"/><Relationship Id="rId4" Type="http://schemas.openxmlformats.org/officeDocument/2006/relationships/image" Target="../media/image81.jpg"/><Relationship Id="rId9" Type="http://schemas.openxmlformats.org/officeDocument/2006/relationships/oleObject" Target="../embeddings/oleObject48.bin"/><Relationship Id="rId14" Type="http://schemas.openxmlformats.org/officeDocument/2006/relationships/image" Target="../media/image77.wmf"/></Relationships>
</file>

<file path=ppt/slides/_rels/slide1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1.xml"/></Relationships>
</file>

<file path=ppt/slides/_rels/slide20.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86.wmf"/><Relationship Id="rId2" Type="http://schemas.openxmlformats.org/officeDocument/2006/relationships/slideLayout" Target="../slideLayouts/slideLayout38.xml"/><Relationship Id="rId1" Type="http://schemas.openxmlformats.org/officeDocument/2006/relationships/vmlDrawing" Target="../drawings/vmlDrawing11.vml"/><Relationship Id="rId6" Type="http://schemas.openxmlformats.org/officeDocument/2006/relationships/oleObject" Target="../embeddings/oleObject54.bin"/><Relationship Id="rId5" Type="http://schemas.openxmlformats.org/officeDocument/2006/relationships/image" Target="../media/image85.wmf"/><Relationship Id="rId4" Type="http://schemas.openxmlformats.org/officeDocument/2006/relationships/oleObject" Target="../embeddings/oleObject53.bin"/></Relationships>
</file>

<file path=ppt/slides/_rels/slide21.xml.rels><?xml version="1.0" encoding="UTF-8" standalone="yes"?>
<Relationships xmlns="http://schemas.openxmlformats.org/package/2006/relationships"><Relationship Id="rId8" Type="http://schemas.openxmlformats.org/officeDocument/2006/relationships/image" Target="../media/image95.jpg"/><Relationship Id="rId13" Type="http://schemas.openxmlformats.org/officeDocument/2006/relationships/oleObject" Target="../embeddings/oleObject59.bin"/><Relationship Id="rId18" Type="http://schemas.openxmlformats.org/officeDocument/2006/relationships/image" Target="../media/image93.wmf"/><Relationship Id="rId3" Type="http://schemas.openxmlformats.org/officeDocument/2006/relationships/oleObject" Target="../embeddings/oleObject55.bin"/><Relationship Id="rId7" Type="http://schemas.openxmlformats.org/officeDocument/2006/relationships/image" Target="../media/image94.jpg"/><Relationship Id="rId12" Type="http://schemas.openxmlformats.org/officeDocument/2006/relationships/image" Target="../media/image90.wmf"/><Relationship Id="rId17" Type="http://schemas.openxmlformats.org/officeDocument/2006/relationships/oleObject" Target="../embeddings/oleObject61.bin"/><Relationship Id="rId2" Type="http://schemas.openxmlformats.org/officeDocument/2006/relationships/slideLayout" Target="../slideLayouts/slideLayout38.xml"/><Relationship Id="rId16" Type="http://schemas.openxmlformats.org/officeDocument/2006/relationships/image" Target="../media/image92.wmf"/><Relationship Id="rId1" Type="http://schemas.openxmlformats.org/officeDocument/2006/relationships/vmlDrawing" Target="../drawings/vmlDrawing12.vml"/><Relationship Id="rId6" Type="http://schemas.openxmlformats.org/officeDocument/2006/relationships/image" Target="../media/image86.wmf"/><Relationship Id="rId11" Type="http://schemas.openxmlformats.org/officeDocument/2006/relationships/oleObject" Target="../embeddings/oleObject58.bin"/><Relationship Id="rId5" Type="http://schemas.openxmlformats.org/officeDocument/2006/relationships/oleObject" Target="../embeddings/oleObject56.bin"/><Relationship Id="rId15" Type="http://schemas.openxmlformats.org/officeDocument/2006/relationships/oleObject" Target="../embeddings/oleObject60.bin"/><Relationship Id="rId10" Type="http://schemas.openxmlformats.org/officeDocument/2006/relationships/image" Target="../media/image89.wmf"/><Relationship Id="rId19" Type="http://schemas.openxmlformats.org/officeDocument/2006/relationships/image" Target="../media/image96.png"/><Relationship Id="rId4" Type="http://schemas.openxmlformats.org/officeDocument/2006/relationships/image" Target="../media/image88.wmf"/><Relationship Id="rId9" Type="http://schemas.openxmlformats.org/officeDocument/2006/relationships/oleObject" Target="../embeddings/oleObject57.bin"/><Relationship Id="rId14" Type="http://schemas.openxmlformats.org/officeDocument/2006/relationships/image" Target="../media/image91.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99.wmf"/><Relationship Id="rId18" Type="http://schemas.openxmlformats.org/officeDocument/2006/relationships/oleObject" Target="../embeddings/oleObject69.bin"/><Relationship Id="rId3" Type="http://schemas.openxmlformats.org/officeDocument/2006/relationships/oleObject" Target="../embeddings/oleObject62.bin"/><Relationship Id="rId21" Type="http://schemas.openxmlformats.org/officeDocument/2006/relationships/image" Target="../media/image103.wmf"/><Relationship Id="rId7" Type="http://schemas.openxmlformats.org/officeDocument/2006/relationships/image" Target="../media/image90.wmf"/><Relationship Id="rId12" Type="http://schemas.openxmlformats.org/officeDocument/2006/relationships/oleObject" Target="../embeddings/oleObject66.bin"/><Relationship Id="rId17" Type="http://schemas.openxmlformats.org/officeDocument/2006/relationships/image" Target="../media/image101.wmf"/><Relationship Id="rId2" Type="http://schemas.openxmlformats.org/officeDocument/2006/relationships/slideLayout" Target="../slideLayouts/slideLayout38.xml"/><Relationship Id="rId16" Type="http://schemas.openxmlformats.org/officeDocument/2006/relationships/oleObject" Target="../embeddings/oleObject68.bin"/><Relationship Id="rId20" Type="http://schemas.openxmlformats.org/officeDocument/2006/relationships/oleObject" Target="../embeddings/oleObject70.bin"/><Relationship Id="rId1" Type="http://schemas.openxmlformats.org/officeDocument/2006/relationships/vmlDrawing" Target="../drawings/vmlDrawing13.vml"/><Relationship Id="rId6" Type="http://schemas.openxmlformats.org/officeDocument/2006/relationships/oleObject" Target="../embeddings/oleObject63.bin"/><Relationship Id="rId11" Type="http://schemas.openxmlformats.org/officeDocument/2006/relationships/image" Target="../media/image98.wmf"/><Relationship Id="rId24" Type="http://schemas.openxmlformats.org/officeDocument/2006/relationships/image" Target="../media/image96.png"/><Relationship Id="rId5" Type="http://schemas.openxmlformats.org/officeDocument/2006/relationships/image" Target="../media/image94.jpg"/><Relationship Id="rId15" Type="http://schemas.openxmlformats.org/officeDocument/2006/relationships/image" Target="../media/image100.wmf"/><Relationship Id="rId23" Type="http://schemas.openxmlformats.org/officeDocument/2006/relationships/image" Target="../media/image88.wmf"/><Relationship Id="rId10" Type="http://schemas.openxmlformats.org/officeDocument/2006/relationships/oleObject" Target="../embeddings/oleObject65.bin"/><Relationship Id="rId19" Type="http://schemas.openxmlformats.org/officeDocument/2006/relationships/image" Target="../media/image102.wmf"/><Relationship Id="rId4" Type="http://schemas.openxmlformats.org/officeDocument/2006/relationships/image" Target="../media/image86.wmf"/><Relationship Id="rId9" Type="http://schemas.openxmlformats.org/officeDocument/2006/relationships/image" Target="../media/image97.wmf"/><Relationship Id="rId14" Type="http://schemas.openxmlformats.org/officeDocument/2006/relationships/oleObject" Target="../embeddings/oleObject67.bin"/><Relationship Id="rId22" Type="http://schemas.openxmlformats.org/officeDocument/2006/relationships/oleObject" Target="../embeddings/oleObject71.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2.bin"/><Relationship Id="rId7" Type="http://schemas.openxmlformats.org/officeDocument/2006/relationships/image" Target="../media/image96.png"/><Relationship Id="rId2" Type="http://schemas.openxmlformats.org/officeDocument/2006/relationships/slideLayout" Target="../slideLayouts/slideLayout37.xml"/><Relationship Id="rId1" Type="http://schemas.openxmlformats.org/officeDocument/2006/relationships/vmlDrawing" Target="../drawings/vmlDrawing14.vml"/><Relationship Id="rId6" Type="http://schemas.openxmlformats.org/officeDocument/2006/relationships/image" Target="../media/image86.wmf"/><Relationship Id="rId5" Type="http://schemas.openxmlformats.org/officeDocument/2006/relationships/oleObject" Target="../embeddings/oleObject73.bin"/><Relationship Id="rId4" Type="http://schemas.openxmlformats.org/officeDocument/2006/relationships/image" Target="../media/image104.wmf"/></Relationships>
</file>

<file path=ppt/slides/_rels/slide2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slideLayout" Target="../slideLayouts/slideLayout39.xml"/><Relationship Id="rId1" Type="http://schemas.openxmlformats.org/officeDocument/2006/relationships/vmlDrawing" Target="../drawings/vmlDrawing15.vml"/><Relationship Id="rId5" Type="http://schemas.openxmlformats.org/officeDocument/2006/relationships/image" Target="../media/image105.wmf"/><Relationship Id="rId4" Type="http://schemas.openxmlformats.org/officeDocument/2006/relationships/oleObject" Target="../embeddings/oleObject74.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image" Target="../media/image110.jpg"/><Relationship Id="rId7" Type="http://schemas.openxmlformats.org/officeDocument/2006/relationships/image" Target="../media/image107.wmf"/><Relationship Id="rId2" Type="http://schemas.openxmlformats.org/officeDocument/2006/relationships/slideLayout" Target="../slideLayouts/slideLayout38.xml"/><Relationship Id="rId1" Type="http://schemas.openxmlformats.org/officeDocument/2006/relationships/vmlDrawing" Target="../drawings/vmlDrawing16.vml"/><Relationship Id="rId6" Type="http://schemas.openxmlformats.org/officeDocument/2006/relationships/oleObject" Target="../embeddings/oleObject75.bin"/><Relationship Id="rId11" Type="http://schemas.openxmlformats.org/officeDocument/2006/relationships/image" Target="../media/image109.wmf"/><Relationship Id="rId5" Type="http://schemas.openxmlformats.org/officeDocument/2006/relationships/image" Target="../media/image106.jpg"/><Relationship Id="rId10" Type="http://schemas.openxmlformats.org/officeDocument/2006/relationships/oleObject" Target="../embeddings/oleObject77.bin"/><Relationship Id="rId4" Type="http://schemas.openxmlformats.org/officeDocument/2006/relationships/image" Target="../media/image111.jpg"/><Relationship Id="rId9" Type="http://schemas.openxmlformats.org/officeDocument/2006/relationships/image" Target="../media/image108.wmf"/></Relationships>
</file>

<file path=ppt/slides/_rels/slide26.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image" Target="../media/image115.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oleObject" Target="../embeddings/oleObject82.bin"/><Relationship Id="rId2" Type="http://schemas.openxmlformats.org/officeDocument/2006/relationships/slideLayout" Target="../slideLayouts/slideLayout37.xml"/><Relationship Id="rId1" Type="http://schemas.openxmlformats.org/officeDocument/2006/relationships/vmlDrawing" Target="../drawings/vmlDrawing17.vml"/><Relationship Id="rId6" Type="http://schemas.openxmlformats.org/officeDocument/2006/relationships/image" Target="../media/image112.wmf"/><Relationship Id="rId11" Type="http://schemas.openxmlformats.org/officeDocument/2006/relationships/image" Target="../media/image106.jpg"/><Relationship Id="rId5" Type="http://schemas.openxmlformats.org/officeDocument/2006/relationships/oleObject" Target="../embeddings/oleObject79.bin"/><Relationship Id="rId15" Type="http://schemas.openxmlformats.org/officeDocument/2006/relationships/image" Target="../media/image116.wmf"/><Relationship Id="rId10" Type="http://schemas.openxmlformats.org/officeDocument/2006/relationships/image" Target="../media/image114.wmf"/><Relationship Id="rId4" Type="http://schemas.openxmlformats.org/officeDocument/2006/relationships/image" Target="../media/image108.wmf"/><Relationship Id="rId9" Type="http://schemas.openxmlformats.org/officeDocument/2006/relationships/oleObject" Target="../embeddings/oleObject81.bin"/><Relationship Id="rId14" Type="http://schemas.openxmlformats.org/officeDocument/2006/relationships/oleObject" Target="../embeddings/oleObject83.bin"/></Relationships>
</file>

<file path=ppt/slides/_rels/slide2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oleObject" Target="../embeddings/oleObject88.bin"/><Relationship Id="rId18" Type="http://schemas.openxmlformats.org/officeDocument/2006/relationships/image" Target="../media/image123.wmf"/><Relationship Id="rId3" Type="http://schemas.openxmlformats.org/officeDocument/2006/relationships/image" Target="../media/image125.jpg"/><Relationship Id="rId7" Type="http://schemas.openxmlformats.org/officeDocument/2006/relationships/oleObject" Target="../embeddings/oleObject85.bin"/><Relationship Id="rId12" Type="http://schemas.openxmlformats.org/officeDocument/2006/relationships/image" Target="../media/image120.wmf"/><Relationship Id="rId17" Type="http://schemas.openxmlformats.org/officeDocument/2006/relationships/oleObject" Target="../embeddings/oleObject90.bin"/><Relationship Id="rId2" Type="http://schemas.openxmlformats.org/officeDocument/2006/relationships/slideLayout" Target="../slideLayouts/slideLayout37.xml"/><Relationship Id="rId16" Type="http://schemas.openxmlformats.org/officeDocument/2006/relationships/image" Target="../media/image122.wmf"/><Relationship Id="rId20" Type="http://schemas.openxmlformats.org/officeDocument/2006/relationships/image" Target="../media/image124.wmf"/><Relationship Id="rId1" Type="http://schemas.openxmlformats.org/officeDocument/2006/relationships/vmlDrawing" Target="../drawings/vmlDrawing18.vml"/><Relationship Id="rId6" Type="http://schemas.openxmlformats.org/officeDocument/2006/relationships/image" Target="../media/image117.wmf"/><Relationship Id="rId11" Type="http://schemas.openxmlformats.org/officeDocument/2006/relationships/oleObject" Target="../embeddings/oleObject87.bin"/><Relationship Id="rId5" Type="http://schemas.openxmlformats.org/officeDocument/2006/relationships/oleObject" Target="../embeddings/oleObject84.bin"/><Relationship Id="rId15" Type="http://schemas.openxmlformats.org/officeDocument/2006/relationships/oleObject" Target="../embeddings/oleObject89.bin"/><Relationship Id="rId10" Type="http://schemas.openxmlformats.org/officeDocument/2006/relationships/image" Target="../media/image119.wmf"/><Relationship Id="rId19" Type="http://schemas.openxmlformats.org/officeDocument/2006/relationships/oleObject" Target="../embeddings/oleObject91.bin"/><Relationship Id="rId4" Type="http://schemas.openxmlformats.org/officeDocument/2006/relationships/image" Target="../media/image126.jpg"/><Relationship Id="rId9" Type="http://schemas.openxmlformats.org/officeDocument/2006/relationships/oleObject" Target="../embeddings/oleObject86.bin"/><Relationship Id="rId14" Type="http://schemas.openxmlformats.org/officeDocument/2006/relationships/image" Target="../media/image121.wmf"/></Relationships>
</file>

<file path=ppt/slides/_rels/slide3.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8.xml"/><Relationship Id="rId3" Type="http://schemas.openxmlformats.org/officeDocument/2006/relationships/slide" Target="slide5.xml"/><Relationship Id="rId7" Type="http://schemas.openxmlformats.org/officeDocument/2006/relationships/slide" Target="slide16.xml"/><Relationship Id="rId12" Type="http://schemas.openxmlformats.org/officeDocument/2006/relationships/slide" Target="slide34.xml"/><Relationship Id="rId2" Type="http://schemas.openxmlformats.org/officeDocument/2006/relationships/slide" Target="slide4.xml"/><Relationship Id="rId16" Type="http://schemas.openxmlformats.org/officeDocument/2006/relationships/slide" Target="slide56.xml"/><Relationship Id="rId1" Type="http://schemas.openxmlformats.org/officeDocument/2006/relationships/slideLayout" Target="../slideLayouts/slideLayout44.xml"/><Relationship Id="rId6" Type="http://schemas.openxmlformats.org/officeDocument/2006/relationships/slide" Target="slide12.xml"/><Relationship Id="rId11" Type="http://schemas.openxmlformats.org/officeDocument/2006/relationships/slide" Target="slide30.xml"/><Relationship Id="rId5" Type="http://schemas.openxmlformats.org/officeDocument/2006/relationships/slide" Target="slide9.xml"/><Relationship Id="rId15" Type="http://schemas.openxmlformats.org/officeDocument/2006/relationships/slide" Target="slide49.xml"/><Relationship Id="rId10" Type="http://schemas.openxmlformats.org/officeDocument/2006/relationships/slide" Target="slide29.xml"/><Relationship Id="rId4" Type="http://schemas.openxmlformats.org/officeDocument/2006/relationships/slide" Target="slide8.xml"/><Relationship Id="rId9" Type="http://schemas.openxmlformats.org/officeDocument/2006/relationships/slide" Target="slide20.xml"/><Relationship Id="rId14" Type="http://schemas.openxmlformats.org/officeDocument/2006/relationships/slide" Target="slide43.xml"/></Relationships>
</file>

<file path=ppt/slides/_rels/slide30.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oleObject" Target="../embeddings/oleObject96.bin"/><Relationship Id="rId3" Type="http://schemas.openxmlformats.org/officeDocument/2006/relationships/image" Target="../media/image133.jpg"/><Relationship Id="rId7" Type="http://schemas.openxmlformats.org/officeDocument/2006/relationships/oleObject" Target="../embeddings/oleObject93.bin"/><Relationship Id="rId12" Type="http://schemas.openxmlformats.org/officeDocument/2006/relationships/image" Target="../media/image131.wmf"/><Relationship Id="rId2" Type="http://schemas.openxmlformats.org/officeDocument/2006/relationships/slideLayout" Target="../slideLayouts/slideLayout37.xml"/><Relationship Id="rId1" Type="http://schemas.openxmlformats.org/officeDocument/2006/relationships/vmlDrawing" Target="../drawings/vmlDrawing19.vml"/><Relationship Id="rId6" Type="http://schemas.openxmlformats.org/officeDocument/2006/relationships/image" Target="../media/image128.wmf"/><Relationship Id="rId11" Type="http://schemas.openxmlformats.org/officeDocument/2006/relationships/oleObject" Target="../embeddings/oleObject95.bin"/><Relationship Id="rId5" Type="http://schemas.openxmlformats.org/officeDocument/2006/relationships/oleObject" Target="../embeddings/oleObject92.bin"/><Relationship Id="rId10" Type="http://schemas.openxmlformats.org/officeDocument/2006/relationships/image" Target="../media/image130.wmf"/><Relationship Id="rId4" Type="http://schemas.openxmlformats.org/officeDocument/2006/relationships/image" Target="../media/image134.jpg"/><Relationship Id="rId9" Type="http://schemas.openxmlformats.org/officeDocument/2006/relationships/oleObject" Target="../embeddings/oleObject94.bin"/><Relationship Id="rId14" Type="http://schemas.openxmlformats.org/officeDocument/2006/relationships/image" Target="../media/image132.wmf"/></Relationships>
</file>

<file path=ppt/slides/_rels/slide32.xml.rels><?xml version="1.0" encoding="UTF-8" standalone="yes"?>
<Relationships xmlns="http://schemas.openxmlformats.org/package/2006/relationships"><Relationship Id="rId8" Type="http://schemas.openxmlformats.org/officeDocument/2006/relationships/image" Target="../media/image135.wmf"/><Relationship Id="rId13" Type="http://schemas.openxmlformats.org/officeDocument/2006/relationships/oleObject" Target="../embeddings/oleObject101.bin"/><Relationship Id="rId18" Type="http://schemas.openxmlformats.org/officeDocument/2006/relationships/image" Target="../media/image138.wmf"/><Relationship Id="rId3" Type="http://schemas.openxmlformats.org/officeDocument/2006/relationships/image" Target="../media/image133.jpg"/><Relationship Id="rId21" Type="http://schemas.openxmlformats.org/officeDocument/2006/relationships/oleObject" Target="../embeddings/oleObject105.bin"/><Relationship Id="rId7" Type="http://schemas.openxmlformats.org/officeDocument/2006/relationships/oleObject" Target="../embeddings/oleObject98.bin"/><Relationship Id="rId12" Type="http://schemas.openxmlformats.org/officeDocument/2006/relationships/image" Target="../media/image132.wmf"/><Relationship Id="rId17" Type="http://schemas.openxmlformats.org/officeDocument/2006/relationships/oleObject" Target="../embeddings/oleObject103.bin"/><Relationship Id="rId2" Type="http://schemas.openxmlformats.org/officeDocument/2006/relationships/slideLayout" Target="../slideLayouts/slideLayout37.xml"/><Relationship Id="rId16" Type="http://schemas.openxmlformats.org/officeDocument/2006/relationships/image" Target="../media/image137.wmf"/><Relationship Id="rId20" Type="http://schemas.openxmlformats.org/officeDocument/2006/relationships/image" Target="../media/image139.wmf"/><Relationship Id="rId1" Type="http://schemas.openxmlformats.org/officeDocument/2006/relationships/vmlDrawing" Target="../drawings/vmlDrawing20.vml"/><Relationship Id="rId6" Type="http://schemas.openxmlformats.org/officeDocument/2006/relationships/image" Target="../media/image129.wmf"/><Relationship Id="rId11" Type="http://schemas.openxmlformats.org/officeDocument/2006/relationships/oleObject" Target="../embeddings/oleObject100.bin"/><Relationship Id="rId5" Type="http://schemas.openxmlformats.org/officeDocument/2006/relationships/oleObject" Target="../embeddings/oleObject97.bin"/><Relationship Id="rId15" Type="http://schemas.openxmlformats.org/officeDocument/2006/relationships/oleObject" Target="../embeddings/oleObject102.bin"/><Relationship Id="rId10" Type="http://schemas.openxmlformats.org/officeDocument/2006/relationships/image" Target="../media/image136.wmf"/><Relationship Id="rId19" Type="http://schemas.openxmlformats.org/officeDocument/2006/relationships/oleObject" Target="../embeddings/oleObject104.bin"/><Relationship Id="rId4" Type="http://schemas.openxmlformats.org/officeDocument/2006/relationships/image" Target="../media/image134.jpg"/><Relationship Id="rId9" Type="http://schemas.openxmlformats.org/officeDocument/2006/relationships/oleObject" Target="../embeddings/oleObject99.bin"/><Relationship Id="rId14" Type="http://schemas.openxmlformats.org/officeDocument/2006/relationships/image" Target="../media/image128.wmf"/><Relationship Id="rId22" Type="http://schemas.openxmlformats.org/officeDocument/2006/relationships/image" Target="../media/image140.wmf"/></Relationships>
</file>

<file path=ppt/slides/_rels/slide33.xml.rels><?xml version="1.0" encoding="UTF-8" standalone="yes"?>
<Relationships xmlns="http://schemas.openxmlformats.org/package/2006/relationships"><Relationship Id="rId3" Type="http://schemas.openxmlformats.org/officeDocument/2006/relationships/image" Target="../media/image127.jpg"/><Relationship Id="rId7" Type="http://schemas.openxmlformats.org/officeDocument/2006/relationships/image" Target="../media/image142.wmf"/><Relationship Id="rId2" Type="http://schemas.openxmlformats.org/officeDocument/2006/relationships/slideLayout" Target="../slideLayouts/slideLayout38.xml"/><Relationship Id="rId1" Type="http://schemas.openxmlformats.org/officeDocument/2006/relationships/vmlDrawing" Target="../drawings/vmlDrawing21.vml"/><Relationship Id="rId6" Type="http://schemas.openxmlformats.org/officeDocument/2006/relationships/oleObject" Target="../embeddings/oleObject107.bin"/><Relationship Id="rId5" Type="http://schemas.openxmlformats.org/officeDocument/2006/relationships/image" Target="../media/image141.wmf"/><Relationship Id="rId4" Type="http://schemas.openxmlformats.org/officeDocument/2006/relationships/oleObject" Target="../embeddings/oleObject106.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146.wmf"/><Relationship Id="rId3" Type="http://schemas.openxmlformats.org/officeDocument/2006/relationships/image" Target="../media/image148.jpg"/><Relationship Id="rId7" Type="http://schemas.openxmlformats.org/officeDocument/2006/relationships/image" Target="../media/image143.wmf"/><Relationship Id="rId12" Type="http://schemas.openxmlformats.org/officeDocument/2006/relationships/oleObject" Target="../embeddings/oleObject111.bin"/><Relationship Id="rId2" Type="http://schemas.openxmlformats.org/officeDocument/2006/relationships/slideLayout" Target="../slideLayouts/slideLayout37.xml"/><Relationship Id="rId1" Type="http://schemas.openxmlformats.org/officeDocument/2006/relationships/vmlDrawing" Target="../drawings/vmlDrawing22.vml"/><Relationship Id="rId6" Type="http://schemas.openxmlformats.org/officeDocument/2006/relationships/oleObject" Target="../embeddings/oleObject108.bin"/><Relationship Id="rId11" Type="http://schemas.openxmlformats.org/officeDocument/2006/relationships/image" Target="../media/image145.wmf"/><Relationship Id="rId5" Type="http://schemas.openxmlformats.org/officeDocument/2006/relationships/image" Target="../media/image150.jpg"/><Relationship Id="rId15" Type="http://schemas.openxmlformats.org/officeDocument/2006/relationships/image" Target="../media/image147.wmf"/><Relationship Id="rId10" Type="http://schemas.openxmlformats.org/officeDocument/2006/relationships/oleObject" Target="../embeddings/oleObject110.bin"/><Relationship Id="rId4" Type="http://schemas.openxmlformats.org/officeDocument/2006/relationships/image" Target="../media/image149.jpg"/><Relationship Id="rId9" Type="http://schemas.openxmlformats.org/officeDocument/2006/relationships/image" Target="../media/image144.wmf"/><Relationship Id="rId14" Type="http://schemas.openxmlformats.org/officeDocument/2006/relationships/oleObject" Target="../embeddings/oleObject112.bin"/></Relationships>
</file>

<file path=ppt/slides/_rels/slide35.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oleObject" Target="../embeddings/oleObject117.bin"/><Relationship Id="rId3" Type="http://schemas.openxmlformats.org/officeDocument/2006/relationships/image" Target="../media/image155.jpg"/><Relationship Id="rId7" Type="http://schemas.openxmlformats.org/officeDocument/2006/relationships/oleObject" Target="../embeddings/oleObject114.bin"/><Relationship Id="rId12" Type="http://schemas.openxmlformats.org/officeDocument/2006/relationships/image" Target="../media/image152.wmf"/><Relationship Id="rId17" Type="http://schemas.openxmlformats.org/officeDocument/2006/relationships/image" Target="../media/image154.wmf"/><Relationship Id="rId2" Type="http://schemas.openxmlformats.org/officeDocument/2006/relationships/slideLayout" Target="../slideLayouts/slideLayout38.xml"/><Relationship Id="rId16" Type="http://schemas.openxmlformats.org/officeDocument/2006/relationships/oleObject" Target="../embeddings/oleObject118.bin"/><Relationship Id="rId1" Type="http://schemas.openxmlformats.org/officeDocument/2006/relationships/vmlDrawing" Target="../drawings/vmlDrawing23.vml"/><Relationship Id="rId6" Type="http://schemas.openxmlformats.org/officeDocument/2006/relationships/image" Target="../media/image144.wmf"/><Relationship Id="rId11" Type="http://schemas.openxmlformats.org/officeDocument/2006/relationships/oleObject" Target="../embeddings/oleObject116.bin"/><Relationship Id="rId5" Type="http://schemas.openxmlformats.org/officeDocument/2006/relationships/oleObject" Target="../embeddings/oleObject113.bin"/><Relationship Id="rId15" Type="http://schemas.openxmlformats.org/officeDocument/2006/relationships/image" Target="../media/image157.jpg"/><Relationship Id="rId10" Type="http://schemas.openxmlformats.org/officeDocument/2006/relationships/image" Target="../media/image151.wmf"/><Relationship Id="rId4" Type="http://schemas.openxmlformats.org/officeDocument/2006/relationships/image" Target="../media/image156.jpg"/><Relationship Id="rId9" Type="http://schemas.openxmlformats.org/officeDocument/2006/relationships/oleObject" Target="../embeddings/oleObject115.bin"/><Relationship Id="rId14" Type="http://schemas.openxmlformats.org/officeDocument/2006/relationships/image" Target="../media/image153.wmf"/></Relationships>
</file>

<file path=ppt/slides/_rels/slide36.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159.jpeg"/><Relationship Id="rId7" Type="http://schemas.openxmlformats.org/officeDocument/2006/relationships/image" Target="../media/image161.wmf"/><Relationship Id="rId2" Type="http://schemas.openxmlformats.org/officeDocument/2006/relationships/slideLayout" Target="../slideLayouts/slideLayout37.xml"/><Relationship Id="rId1" Type="http://schemas.openxmlformats.org/officeDocument/2006/relationships/vmlDrawing" Target="../drawings/vmlDrawing24.vml"/><Relationship Id="rId6" Type="http://schemas.openxmlformats.org/officeDocument/2006/relationships/oleObject" Target="../embeddings/oleObject120.bin"/><Relationship Id="rId5" Type="http://schemas.openxmlformats.org/officeDocument/2006/relationships/image" Target="../media/image160.wmf"/><Relationship Id="rId4" Type="http://schemas.openxmlformats.org/officeDocument/2006/relationships/oleObject" Target="../embeddings/oleObject119.bin"/><Relationship Id="rId9" Type="http://schemas.openxmlformats.org/officeDocument/2006/relationships/image" Target="../media/image16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159.jpeg"/><Relationship Id="rId7" Type="http://schemas.openxmlformats.org/officeDocument/2006/relationships/oleObject" Target="../embeddings/oleObject123.bin"/><Relationship Id="rId12" Type="http://schemas.openxmlformats.org/officeDocument/2006/relationships/image" Target="../media/image166.wmf"/><Relationship Id="rId2" Type="http://schemas.openxmlformats.org/officeDocument/2006/relationships/slideLayout" Target="../slideLayouts/slideLayout38.xml"/><Relationship Id="rId1" Type="http://schemas.openxmlformats.org/officeDocument/2006/relationships/vmlDrawing" Target="../drawings/vmlDrawing25.vml"/><Relationship Id="rId6" Type="http://schemas.openxmlformats.org/officeDocument/2006/relationships/image" Target="../media/image163.wmf"/><Relationship Id="rId11" Type="http://schemas.openxmlformats.org/officeDocument/2006/relationships/oleObject" Target="../embeddings/oleObject125.bin"/><Relationship Id="rId5" Type="http://schemas.openxmlformats.org/officeDocument/2006/relationships/oleObject" Target="../embeddings/oleObject122.bin"/><Relationship Id="rId10" Type="http://schemas.openxmlformats.org/officeDocument/2006/relationships/image" Target="../media/image165.wmf"/><Relationship Id="rId4" Type="http://schemas.openxmlformats.org/officeDocument/2006/relationships/image" Target="../media/image167.jpeg"/><Relationship Id="rId9" Type="http://schemas.openxmlformats.org/officeDocument/2006/relationships/oleObject" Target="../embeddings/oleObject124.bin"/></Relationships>
</file>

<file path=ppt/slides/_rels/slide41.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image" Target="../media/image172.wmf"/><Relationship Id="rId3" Type="http://schemas.openxmlformats.org/officeDocument/2006/relationships/image" Target="../media/image174.jpg"/><Relationship Id="rId7" Type="http://schemas.openxmlformats.org/officeDocument/2006/relationships/image" Target="../media/image169.wmf"/><Relationship Id="rId12" Type="http://schemas.openxmlformats.org/officeDocument/2006/relationships/oleObject" Target="../embeddings/oleObject130.bin"/><Relationship Id="rId2" Type="http://schemas.openxmlformats.org/officeDocument/2006/relationships/slideLayout" Target="../slideLayouts/slideLayout39.xml"/><Relationship Id="rId1" Type="http://schemas.openxmlformats.org/officeDocument/2006/relationships/vmlDrawing" Target="../drawings/vmlDrawing26.vml"/><Relationship Id="rId6" Type="http://schemas.openxmlformats.org/officeDocument/2006/relationships/oleObject" Target="../embeddings/oleObject127.bin"/><Relationship Id="rId11" Type="http://schemas.openxmlformats.org/officeDocument/2006/relationships/image" Target="../media/image171.wmf"/><Relationship Id="rId5" Type="http://schemas.openxmlformats.org/officeDocument/2006/relationships/image" Target="../media/image168.wmf"/><Relationship Id="rId15" Type="http://schemas.openxmlformats.org/officeDocument/2006/relationships/image" Target="../media/image173.wmf"/><Relationship Id="rId10" Type="http://schemas.openxmlformats.org/officeDocument/2006/relationships/oleObject" Target="../embeddings/oleObject129.bin"/><Relationship Id="rId4" Type="http://schemas.openxmlformats.org/officeDocument/2006/relationships/oleObject" Target="../embeddings/oleObject126.bin"/><Relationship Id="rId9" Type="http://schemas.openxmlformats.org/officeDocument/2006/relationships/image" Target="../media/image170.wmf"/><Relationship Id="rId14" Type="http://schemas.openxmlformats.org/officeDocument/2006/relationships/oleObject" Target="../embeddings/oleObject131.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34.bin"/><Relationship Id="rId13" Type="http://schemas.openxmlformats.org/officeDocument/2006/relationships/image" Target="../media/image178.wmf"/><Relationship Id="rId3" Type="http://schemas.openxmlformats.org/officeDocument/2006/relationships/image" Target="../media/image180.jpg"/><Relationship Id="rId7" Type="http://schemas.openxmlformats.org/officeDocument/2006/relationships/image" Target="../media/image175.wmf"/><Relationship Id="rId12" Type="http://schemas.openxmlformats.org/officeDocument/2006/relationships/oleObject" Target="../embeddings/oleObject136.bin"/><Relationship Id="rId2" Type="http://schemas.openxmlformats.org/officeDocument/2006/relationships/slideLayout" Target="../slideLayouts/slideLayout39.xml"/><Relationship Id="rId1" Type="http://schemas.openxmlformats.org/officeDocument/2006/relationships/vmlDrawing" Target="../drawings/vmlDrawing27.vml"/><Relationship Id="rId6" Type="http://schemas.openxmlformats.org/officeDocument/2006/relationships/oleObject" Target="../embeddings/oleObject133.bin"/><Relationship Id="rId11" Type="http://schemas.openxmlformats.org/officeDocument/2006/relationships/image" Target="../media/image177.wmf"/><Relationship Id="rId5" Type="http://schemas.openxmlformats.org/officeDocument/2006/relationships/image" Target="../media/image172.wmf"/><Relationship Id="rId15" Type="http://schemas.openxmlformats.org/officeDocument/2006/relationships/image" Target="../media/image179.wmf"/><Relationship Id="rId10" Type="http://schemas.openxmlformats.org/officeDocument/2006/relationships/oleObject" Target="../embeddings/oleObject135.bin"/><Relationship Id="rId4" Type="http://schemas.openxmlformats.org/officeDocument/2006/relationships/oleObject" Target="../embeddings/oleObject132.bin"/><Relationship Id="rId9" Type="http://schemas.openxmlformats.org/officeDocument/2006/relationships/image" Target="../media/image176.wmf"/><Relationship Id="rId14" Type="http://schemas.openxmlformats.org/officeDocument/2006/relationships/oleObject" Target="../embeddings/oleObject137.bin"/></Relationships>
</file>

<file path=ppt/slides/_rels/slide44.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82.jpg"/><Relationship Id="rId1" Type="http://schemas.openxmlformats.org/officeDocument/2006/relationships/slideLayout" Target="../slideLayouts/slideLayout36.xml"/><Relationship Id="rId4" Type="http://schemas.openxmlformats.org/officeDocument/2006/relationships/image" Target="../media/image184.jpg"/></Relationships>
</file>

<file path=ppt/slides/_rels/slide49.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image" Target="../media/image189.jpg"/><Relationship Id="rId7" Type="http://schemas.openxmlformats.org/officeDocument/2006/relationships/oleObject" Target="../embeddings/oleObject139.bin"/><Relationship Id="rId12" Type="http://schemas.openxmlformats.org/officeDocument/2006/relationships/image" Target="../media/image188.wmf"/><Relationship Id="rId2" Type="http://schemas.openxmlformats.org/officeDocument/2006/relationships/slideLayout" Target="../slideLayouts/slideLayout37.xml"/><Relationship Id="rId1" Type="http://schemas.openxmlformats.org/officeDocument/2006/relationships/vmlDrawing" Target="../drawings/vmlDrawing28.vml"/><Relationship Id="rId6" Type="http://schemas.openxmlformats.org/officeDocument/2006/relationships/image" Target="../media/image185.wmf"/><Relationship Id="rId11" Type="http://schemas.openxmlformats.org/officeDocument/2006/relationships/oleObject" Target="../embeddings/oleObject141.bin"/><Relationship Id="rId5" Type="http://schemas.openxmlformats.org/officeDocument/2006/relationships/oleObject" Target="../embeddings/oleObject138.bin"/><Relationship Id="rId10" Type="http://schemas.openxmlformats.org/officeDocument/2006/relationships/image" Target="../media/image187.wmf"/><Relationship Id="rId4" Type="http://schemas.openxmlformats.org/officeDocument/2006/relationships/image" Target="../media/image190.jpg"/><Relationship Id="rId9" Type="http://schemas.openxmlformats.org/officeDocument/2006/relationships/oleObject" Target="../embeddings/oleObject140.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8.wmf"/><Relationship Id="rId3" Type="http://schemas.openxmlformats.org/officeDocument/2006/relationships/notesSlide" Target="../notesSlides/notesSlide1.xml"/><Relationship Id="rId7" Type="http://schemas.openxmlformats.org/officeDocument/2006/relationships/image" Target="../media/image15.wmf"/><Relationship Id="rId12" Type="http://schemas.openxmlformats.org/officeDocument/2006/relationships/oleObject" Target="../embeddings/oleObject4.bin"/><Relationship Id="rId17" Type="http://schemas.openxmlformats.org/officeDocument/2006/relationships/image" Target="../media/image20.wmf"/><Relationship Id="rId2" Type="http://schemas.openxmlformats.org/officeDocument/2006/relationships/slideLayout" Target="../slideLayouts/slideLayout38.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7.wmf"/><Relationship Id="rId5" Type="http://schemas.openxmlformats.org/officeDocument/2006/relationships/image" Target="../media/image22.jpg"/><Relationship Id="rId15" Type="http://schemas.openxmlformats.org/officeDocument/2006/relationships/image" Target="../media/image19.wmf"/><Relationship Id="rId10" Type="http://schemas.openxmlformats.org/officeDocument/2006/relationships/oleObject" Target="../embeddings/oleObject3.bin"/><Relationship Id="rId4" Type="http://schemas.openxmlformats.org/officeDocument/2006/relationships/image" Target="../media/image21.jpg"/><Relationship Id="rId9" Type="http://schemas.openxmlformats.org/officeDocument/2006/relationships/image" Target="../media/image16.wmf"/><Relationship Id="rId1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44.bin"/><Relationship Id="rId13" Type="http://schemas.openxmlformats.org/officeDocument/2006/relationships/image" Target="../media/image196.wmf"/><Relationship Id="rId3" Type="http://schemas.openxmlformats.org/officeDocument/2006/relationships/oleObject" Target="../embeddings/oleObject142.bin"/><Relationship Id="rId7" Type="http://schemas.openxmlformats.org/officeDocument/2006/relationships/image" Target="../media/image193.wmf"/><Relationship Id="rId12" Type="http://schemas.openxmlformats.org/officeDocument/2006/relationships/oleObject" Target="../embeddings/oleObject146.bin"/><Relationship Id="rId2" Type="http://schemas.openxmlformats.org/officeDocument/2006/relationships/slideLayout" Target="../slideLayouts/slideLayout39.xml"/><Relationship Id="rId1" Type="http://schemas.openxmlformats.org/officeDocument/2006/relationships/vmlDrawing" Target="../drawings/vmlDrawing29.vml"/><Relationship Id="rId6" Type="http://schemas.openxmlformats.org/officeDocument/2006/relationships/oleObject" Target="../embeddings/oleObject143.bin"/><Relationship Id="rId11" Type="http://schemas.openxmlformats.org/officeDocument/2006/relationships/image" Target="../media/image195.wmf"/><Relationship Id="rId5" Type="http://schemas.openxmlformats.org/officeDocument/2006/relationships/image" Target="../media/image191.jpg"/><Relationship Id="rId10" Type="http://schemas.openxmlformats.org/officeDocument/2006/relationships/oleObject" Target="../embeddings/oleObject145.bin"/><Relationship Id="rId4" Type="http://schemas.openxmlformats.org/officeDocument/2006/relationships/image" Target="../media/image192.wmf"/><Relationship Id="rId9" Type="http://schemas.openxmlformats.org/officeDocument/2006/relationships/image" Target="../media/image194.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49.bin"/><Relationship Id="rId3" Type="http://schemas.openxmlformats.org/officeDocument/2006/relationships/oleObject" Target="../embeddings/oleObject147.bin"/><Relationship Id="rId7" Type="http://schemas.openxmlformats.org/officeDocument/2006/relationships/image" Target="../media/image198.wmf"/><Relationship Id="rId2" Type="http://schemas.openxmlformats.org/officeDocument/2006/relationships/slideLayout" Target="../slideLayouts/slideLayout37.xml"/><Relationship Id="rId1" Type="http://schemas.openxmlformats.org/officeDocument/2006/relationships/vmlDrawing" Target="../drawings/vmlDrawing30.vml"/><Relationship Id="rId6" Type="http://schemas.openxmlformats.org/officeDocument/2006/relationships/oleObject" Target="../embeddings/oleObject148.bin"/><Relationship Id="rId11" Type="http://schemas.openxmlformats.org/officeDocument/2006/relationships/image" Target="../media/image200.wmf"/><Relationship Id="rId5" Type="http://schemas.openxmlformats.org/officeDocument/2006/relationships/image" Target="../media/image191.jpg"/><Relationship Id="rId10" Type="http://schemas.openxmlformats.org/officeDocument/2006/relationships/oleObject" Target="../embeddings/oleObject150.bin"/><Relationship Id="rId4" Type="http://schemas.openxmlformats.org/officeDocument/2006/relationships/image" Target="../media/image197.wmf"/><Relationship Id="rId9" Type="http://schemas.openxmlformats.org/officeDocument/2006/relationships/image" Target="../media/image199.wmf"/></Relationships>
</file>

<file path=ppt/slides/_rels/slide53.xml.rels><?xml version="1.0" encoding="UTF-8" standalone="yes"?>
<Relationships xmlns="http://schemas.openxmlformats.org/package/2006/relationships"><Relationship Id="rId8" Type="http://schemas.openxmlformats.org/officeDocument/2006/relationships/image" Target="../media/image203.wmf"/><Relationship Id="rId13" Type="http://schemas.openxmlformats.org/officeDocument/2006/relationships/image" Target="../media/image205.wmf"/><Relationship Id="rId3" Type="http://schemas.openxmlformats.org/officeDocument/2006/relationships/oleObject" Target="../embeddings/oleObject151.bin"/><Relationship Id="rId7" Type="http://schemas.openxmlformats.org/officeDocument/2006/relationships/oleObject" Target="../embeddings/oleObject153.bin"/><Relationship Id="rId12" Type="http://schemas.openxmlformats.org/officeDocument/2006/relationships/oleObject" Target="../embeddings/oleObject155.bin"/><Relationship Id="rId2" Type="http://schemas.openxmlformats.org/officeDocument/2006/relationships/slideLayout" Target="../slideLayouts/slideLayout39.xml"/><Relationship Id="rId1" Type="http://schemas.openxmlformats.org/officeDocument/2006/relationships/vmlDrawing" Target="../drawings/vmlDrawing31.vml"/><Relationship Id="rId6" Type="http://schemas.openxmlformats.org/officeDocument/2006/relationships/image" Target="../media/image202.wmf"/><Relationship Id="rId11" Type="http://schemas.openxmlformats.org/officeDocument/2006/relationships/image" Target="../media/image204.wmf"/><Relationship Id="rId5" Type="http://schemas.openxmlformats.org/officeDocument/2006/relationships/oleObject" Target="../embeddings/oleObject152.bin"/><Relationship Id="rId10" Type="http://schemas.openxmlformats.org/officeDocument/2006/relationships/oleObject" Target="../embeddings/oleObject154.bin"/><Relationship Id="rId4" Type="http://schemas.openxmlformats.org/officeDocument/2006/relationships/image" Target="../media/image201.wmf"/><Relationship Id="rId9" Type="http://schemas.openxmlformats.org/officeDocument/2006/relationships/image" Target="../media/image191.jpg"/></Relationships>
</file>

<file path=ppt/slides/_rels/slide54.xml.rels><?xml version="1.0" encoding="UTF-8" standalone="yes"?>
<Relationships xmlns="http://schemas.openxmlformats.org/package/2006/relationships"><Relationship Id="rId8" Type="http://schemas.openxmlformats.org/officeDocument/2006/relationships/image" Target="../media/image203.wmf"/><Relationship Id="rId13" Type="http://schemas.openxmlformats.org/officeDocument/2006/relationships/image" Target="../media/image205.wmf"/><Relationship Id="rId3" Type="http://schemas.openxmlformats.org/officeDocument/2006/relationships/oleObject" Target="../embeddings/oleObject156.bin"/><Relationship Id="rId7" Type="http://schemas.openxmlformats.org/officeDocument/2006/relationships/oleObject" Target="../embeddings/oleObject158.bin"/><Relationship Id="rId12" Type="http://schemas.openxmlformats.org/officeDocument/2006/relationships/oleObject" Target="../embeddings/oleObject160.bin"/><Relationship Id="rId2" Type="http://schemas.openxmlformats.org/officeDocument/2006/relationships/slideLayout" Target="../slideLayouts/slideLayout39.xml"/><Relationship Id="rId1" Type="http://schemas.openxmlformats.org/officeDocument/2006/relationships/vmlDrawing" Target="../drawings/vmlDrawing32.vml"/><Relationship Id="rId6" Type="http://schemas.openxmlformats.org/officeDocument/2006/relationships/image" Target="../media/image202.wmf"/><Relationship Id="rId11" Type="http://schemas.openxmlformats.org/officeDocument/2006/relationships/image" Target="../media/image204.wmf"/><Relationship Id="rId5" Type="http://schemas.openxmlformats.org/officeDocument/2006/relationships/oleObject" Target="../embeddings/oleObject157.bin"/><Relationship Id="rId10" Type="http://schemas.openxmlformats.org/officeDocument/2006/relationships/oleObject" Target="../embeddings/oleObject159.bin"/><Relationship Id="rId4" Type="http://schemas.openxmlformats.org/officeDocument/2006/relationships/image" Target="../media/image201.wmf"/><Relationship Id="rId9" Type="http://schemas.openxmlformats.org/officeDocument/2006/relationships/image" Target="../media/image191.jpg"/></Relationships>
</file>

<file path=ppt/slides/_rels/slide55.xml.rels><?xml version="1.0" encoding="UTF-8" standalone="yes"?>
<Relationships xmlns="http://schemas.openxmlformats.org/package/2006/relationships"><Relationship Id="rId8" Type="http://schemas.openxmlformats.org/officeDocument/2006/relationships/image" Target="../media/image208.wmf"/><Relationship Id="rId13" Type="http://schemas.openxmlformats.org/officeDocument/2006/relationships/image" Target="../media/image211.jpg"/><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image" Target="../media/image210.wmf"/><Relationship Id="rId2" Type="http://schemas.openxmlformats.org/officeDocument/2006/relationships/slideLayout" Target="../slideLayouts/slideLayout37.xml"/><Relationship Id="rId1" Type="http://schemas.openxmlformats.org/officeDocument/2006/relationships/vmlDrawing" Target="../drawings/vmlDrawing33.vml"/><Relationship Id="rId6" Type="http://schemas.openxmlformats.org/officeDocument/2006/relationships/image" Target="../media/image207.wmf"/><Relationship Id="rId11" Type="http://schemas.openxmlformats.org/officeDocument/2006/relationships/oleObject" Target="../embeddings/oleObject165.bin"/><Relationship Id="rId5" Type="http://schemas.openxmlformats.org/officeDocument/2006/relationships/oleObject" Target="../embeddings/oleObject162.bin"/><Relationship Id="rId10" Type="http://schemas.openxmlformats.org/officeDocument/2006/relationships/image" Target="../media/image209.wmf"/><Relationship Id="rId4" Type="http://schemas.openxmlformats.org/officeDocument/2006/relationships/image" Target="../media/image206.wmf"/><Relationship Id="rId9" Type="http://schemas.openxmlformats.org/officeDocument/2006/relationships/oleObject" Target="../embeddings/oleObject164.bin"/></Relationships>
</file>

<file path=ppt/slides/_rels/slide56.xml.rels><?xml version="1.0" encoding="UTF-8" standalone="yes"?>
<Relationships xmlns="http://schemas.openxmlformats.org/package/2006/relationships"><Relationship Id="rId3" Type="http://schemas.openxmlformats.org/officeDocument/2006/relationships/image" Target="../media/image214.jpg"/><Relationship Id="rId7" Type="http://schemas.openxmlformats.org/officeDocument/2006/relationships/image" Target="../media/image213.wmf"/><Relationship Id="rId2" Type="http://schemas.openxmlformats.org/officeDocument/2006/relationships/slideLayout" Target="../slideLayouts/slideLayout38.xml"/><Relationship Id="rId1" Type="http://schemas.openxmlformats.org/officeDocument/2006/relationships/vmlDrawing" Target="../drawings/vmlDrawing34.vml"/><Relationship Id="rId6" Type="http://schemas.openxmlformats.org/officeDocument/2006/relationships/oleObject" Target="../embeddings/oleObject167.bin"/><Relationship Id="rId5" Type="http://schemas.openxmlformats.org/officeDocument/2006/relationships/image" Target="../media/image212.wmf"/><Relationship Id="rId4" Type="http://schemas.openxmlformats.org/officeDocument/2006/relationships/oleObject" Target="../embeddings/oleObject166.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image" Target="../media/image215.jp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image" Target="../media/image221.jpg"/><Relationship Id="rId7" Type="http://schemas.openxmlformats.org/officeDocument/2006/relationships/oleObject" Target="../embeddings/oleObject169.bin"/><Relationship Id="rId12" Type="http://schemas.openxmlformats.org/officeDocument/2006/relationships/image" Target="../media/image220.wmf"/><Relationship Id="rId2" Type="http://schemas.openxmlformats.org/officeDocument/2006/relationships/slideLayout" Target="../slideLayouts/slideLayout38.xml"/><Relationship Id="rId1" Type="http://schemas.openxmlformats.org/officeDocument/2006/relationships/vmlDrawing" Target="../drawings/vmlDrawing35.vml"/><Relationship Id="rId6" Type="http://schemas.openxmlformats.org/officeDocument/2006/relationships/image" Target="../media/image217.wmf"/><Relationship Id="rId11" Type="http://schemas.openxmlformats.org/officeDocument/2006/relationships/oleObject" Target="../embeddings/oleObject171.bin"/><Relationship Id="rId5" Type="http://schemas.openxmlformats.org/officeDocument/2006/relationships/oleObject" Target="../embeddings/oleObject168.bin"/><Relationship Id="rId10" Type="http://schemas.openxmlformats.org/officeDocument/2006/relationships/image" Target="../media/image219.wmf"/><Relationship Id="rId4" Type="http://schemas.openxmlformats.org/officeDocument/2006/relationships/image" Target="../media/image222.jpg"/><Relationship Id="rId9" Type="http://schemas.openxmlformats.org/officeDocument/2006/relationships/oleObject" Target="../embeddings/oleObject170.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7.wmf"/><Relationship Id="rId3" Type="http://schemas.openxmlformats.org/officeDocument/2006/relationships/image" Target="../media/image28.jpg"/><Relationship Id="rId7" Type="http://schemas.openxmlformats.org/officeDocument/2006/relationships/image" Target="../media/image24.wmf"/><Relationship Id="rId12" Type="http://schemas.openxmlformats.org/officeDocument/2006/relationships/oleObject" Target="../embeddings/oleObject11.bin"/><Relationship Id="rId2" Type="http://schemas.openxmlformats.org/officeDocument/2006/relationships/slideLayout" Target="../slideLayouts/slideLayout38.xml"/><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25.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31.jpg"/><Relationship Id="rId7" Type="http://schemas.openxmlformats.org/officeDocument/2006/relationships/image" Target="../media/image29.wmf"/><Relationship Id="rId2" Type="http://schemas.openxmlformats.org/officeDocument/2006/relationships/slideLayout" Target="../slideLayouts/slideLayout38.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 Id="rId9" Type="http://schemas.openxmlformats.org/officeDocument/2006/relationships/image" Target="../media/image30.wmf"/></Relationships>
</file>

<file path=ppt/slides/_rels/slide8.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35.jpg"/><Relationship Id="rId7" Type="http://schemas.openxmlformats.org/officeDocument/2006/relationships/oleObject" Target="../embeddings/oleObject16.bin"/><Relationship Id="rId2" Type="http://schemas.openxmlformats.org/officeDocument/2006/relationships/slideLayout" Target="../slideLayouts/slideLayout38.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15.bin"/><Relationship Id="rId10" Type="http://schemas.openxmlformats.org/officeDocument/2006/relationships/image" Target="../media/image34.wmf"/><Relationship Id="rId4" Type="http://schemas.openxmlformats.org/officeDocument/2006/relationships/image" Target="../media/image36.jpg"/><Relationship Id="rId9"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39.xml"/><Relationship Id="rId1" Type="http://schemas.openxmlformats.org/officeDocument/2006/relationships/vmlDrawing" Target="../drawings/vmlDrawing5.vml"/><Relationship Id="rId6" Type="http://schemas.openxmlformats.org/officeDocument/2006/relationships/image" Target="../media/image38.wmf"/><Relationship Id="rId5" Type="http://schemas.openxmlformats.org/officeDocument/2006/relationships/oleObject" Target="../embeddings/oleObject19.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47948" y="2992393"/>
            <a:ext cx="7024451" cy="873214"/>
          </a:xfrm>
        </p:spPr>
        <p:txBody>
          <a:bodyPr/>
          <a:lstStyle/>
          <a:p>
            <a:r>
              <a:rPr lang="en-IN" sz="2800" dirty="0">
                <a:latin typeface="Times New Roman" panose="02020603050405020304" pitchFamily="18" charset="0"/>
                <a:cs typeface="Times New Roman" panose="02020603050405020304" pitchFamily="18" charset="0"/>
              </a:rPr>
              <a:t>Vector Mechanics For Engineers: Dynamics</a:t>
            </a:r>
            <a:br>
              <a:rPr lang="en-IN" sz="2800" dirty="0">
                <a:latin typeface="Times New Roman" panose="02020603050405020304" pitchFamily="18" charset="0"/>
                <a:cs typeface="Times New Roman" panose="02020603050405020304" pitchFamily="18" charset="0"/>
              </a:rPr>
            </a:br>
            <a:br>
              <a:rPr lang="en-US" dirty="0"/>
            </a:br>
            <a:r>
              <a:rPr lang="en-IN" sz="2400" dirty="0">
                <a:latin typeface="Times New Roman" panose="02020603050405020304" pitchFamily="18" charset="0"/>
                <a:cs typeface="Times New Roman" panose="02020603050405020304" pitchFamily="18" charset="0"/>
              </a:rPr>
              <a:t>Twelfth Edition</a:t>
            </a:r>
            <a:br>
              <a:rPr lang="en-IN" sz="2400" dirty="0">
                <a:latin typeface="Times New Roman" panose="02020603050405020304" pitchFamily="18" charset="0"/>
                <a:cs typeface="Times New Roman" panose="02020603050405020304" pitchFamily="18" charset="0"/>
              </a:rPr>
            </a:br>
            <a:br>
              <a:rPr lang="en-US" dirty="0"/>
            </a:br>
            <a:endParaRPr lang="en-US" dirty="0"/>
          </a:p>
        </p:txBody>
      </p:sp>
      <p:sp>
        <p:nvSpPr>
          <p:cNvPr id="12" name="Text Box 13"/>
          <p:cNvSpPr txBox="1">
            <a:spLocks noChangeArrowheads="1"/>
          </p:cNvSpPr>
          <p:nvPr/>
        </p:nvSpPr>
        <p:spPr bwMode="auto">
          <a:xfrm>
            <a:off x="145994" y="6392459"/>
            <a:ext cx="8748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panose="020B0604020202020204"/>
                <a:ea typeface="+mn-ea"/>
                <a:cs typeface="+mn-cs"/>
              </a:rPr>
              <a:t>PROPRIETARY MATERIAL ©  2020   The McGraw Hill Inc. All rights reserved. No part of this PowerPoint slide  may be displayed, reproduced or distributed in any form or by any means, without the prior written permission of the publisher, or used beyond the limited distribution to teachers and educators permitted by McGraw Hill for their individual course preparation. If you are a student using this PowerPoint slide, you are using it without permission. </a:t>
            </a:r>
          </a:p>
        </p:txBody>
      </p:sp>
      <p:sp>
        <p:nvSpPr>
          <p:cNvPr id="13" name="Text Box 18"/>
          <p:cNvSpPr txBox="1">
            <a:spLocks noChangeArrowheads="1"/>
          </p:cNvSpPr>
          <p:nvPr/>
        </p:nvSpPr>
        <p:spPr bwMode="auto">
          <a:xfrm>
            <a:off x="341090" y="5751136"/>
            <a:ext cx="6019800" cy="2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marL="0" marR="0" lvl="0" indent="0" algn="l" defTabSz="914400" rtl="0" eaLnBrk="1" fontAlgn="auto" latinLnBrk="0" hangingPunct="1">
              <a:lnSpc>
                <a:spcPct val="80000"/>
              </a:lnSpc>
              <a:spcBef>
                <a:spcPct val="75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Palatino Linotype" panose="02040502050505030304" pitchFamily="18" charset="0"/>
                <a:ea typeface="Arial Unicode MS" pitchFamily="34" charset="-128"/>
                <a:cs typeface="+mn-cs"/>
              </a:rPr>
              <a:t>Copyright © 2020  McGraw Hill ,  All Rights Reserved.</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1774"/>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609600" y="1021644"/>
            <a:ext cx="3200400" cy="2412725"/>
          </a:xfrm>
        </p:spPr>
        <p:txBody>
          <a:bodyPr/>
          <a:lstStyle/>
          <a:p>
            <a:r>
              <a:rPr lang="en-US" altLang="en-US" b="1" dirty="0">
                <a:solidFill>
                  <a:srgbClr val="C00000"/>
                </a:solidFill>
              </a:rPr>
              <a:t>The amplitude of a vibrating system is shown to the right.  Which of the following statements is true (choose one)?</a:t>
            </a:r>
          </a:p>
        </p:txBody>
      </p:sp>
      <p:pic>
        <p:nvPicPr>
          <p:cNvPr id="5" name="Picture 4" descr="A sine wave is shown representing the graph of potition versus time. The perios of the sine wave is tau."/>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576" y="1030535"/>
            <a:ext cx="4077624" cy="2322697"/>
          </a:xfrm>
          <a:prstGeom prst="rect">
            <a:avLst/>
          </a:prstGeom>
        </p:spPr>
      </p:pic>
      <p:sp>
        <p:nvSpPr>
          <p:cNvPr id="14" name="Content Placeholder 13"/>
          <p:cNvSpPr>
            <a:spLocks noGrp="1"/>
          </p:cNvSpPr>
          <p:nvPr>
            <p:ph idx="17"/>
          </p:nvPr>
        </p:nvSpPr>
        <p:spPr>
          <a:xfrm>
            <a:off x="685800" y="3592963"/>
            <a:ext cx="7467600" cy="736325"/>
          </a:xfrm>
        </p:spPr>
        <p:txBody>
          <a:bodyPr/>
          <a:lstStyle/>
          <a:p>
            <a:pPr marL="631825" indent="-285750"/>
            <a:r>
              <a:rPr lang="en-US" altLang="en-US" sz="2200" b="1" dirty="0"/>
              <a:t>a) The amplitude of the acceleration equals the amplitude of the displacement</a:t>
            </a:r>
          </a:p>
        </p:txBody>
      </p:sp>
      <p:sp>
        <p:nvSpPr>
          <p:cNvPr id="6" name="Content Placeholder 5"/>
          <p:cNvSpPr>
            <a:spLocks noGrp="1"/>
          </p:cNvSpPr>
          <p:nvPr>
            <p:ph idx="13"/>
          </p:nvPr>
        </p:nvSpPr>
        <p:spPr>
          <a:xfrm>
            <a:off x="685800" y="4416777"/>
            <a:ext cx="8305800" cy="770649"/>
          </a:xfrm>
        </p:spPr>
        <p:txBody>
          <a:bodyPr/>
          <a:lstStyle/>
          <a:p>
            <a:pPr marL="631825" indent="-285750"/>
            <a:r>
              <a:rPr lang="en-US" altLang="en-US" sz="2200" b="1" dirty="0"/>
              <a:t>b) The amplitude of the velocity is always opposite (negative to) the amplitude of the displacement </a:t>
            </a:r>
          </a:p>
        </p:txBody>
      </p:sp>
      <p:sp>
        <p:nvSpPr>
          <p:cNvPr id="7" name="Content Placeholder 6"/>
          <p:cNvSpPr>
            <a:spLocks noGrp="1"/>
          </p:cNvSpPr>
          <p:nvPr>
            <p:ph idx="14"/>
          </p:nvPr>
        </p:nvSpPr>
        <p:spPr>
          <a:xfrm>
            <a:off x="685800" y="5249608"/>
            <a:ext cx="7848600" cy="736325"/>
          </a:xfrm>
          <a:ln>
            <a:solidFill>
              <a:schemeClr val="bg1"/>
            </a:solidFill>
          </a:ln>
        </p:spPr>
        <p:txBody>
          <a:bodyPr/>
          <a:lstStyle/>
          <a:p>
            <a:pPr marL="631825" indent="-285750"/>
            <a:r>
              <a:rPr lang="en-US" altLang="en-US" sz="2200" b="1" dirty="0"/>
              <a:t>c) The maximum displacement occurs when the acceleration amplitude is a minimum</a:t>
            </a:r>
          </a:p>
        </p:txBody>
      </p:sp>
      <p:sp>
        <p:nvSpPr>
          <p:cNvPr id="12" name="Content Placeholder 11"/>
          <p:cNvSpPr>
            <a:spLocks noGrp="1"/>
          </p:cNvSpPr>
          <p:nvPr>
            <p:ph idx="15"/>
          </p:nvPr>
        </p:nvSpPr>
        <p:spPr>
          <a:xfrm>
            <a:off x="685800" y="6096000"/>
            <a:ext cx="6781800" cy="390045"/>
          </a:xfrm>
          <a:ln>
            <a:solidFill>
              <a:schemeClr val="bg1"/>
            </a:solidFill>
          </a:ln>
        </p:spPr>
        <p:txBody>
          <a:bodyPr/>
          <a:lstStyle/>
          <a:p>
            <a:pPr marL="347472"/>
            <a:r>
              <a:rPr lang="en-US" altLang="en-US" sz="2200" b="1" dirty="0"/>
              <a:t>d) The phase angle of the vibration shown is zero</a:t>
            </a:r>
          </a:p>
        </p:txBody>
      </p:sp>
    </p:spTree>
    <p:extLst>
      <p:ext uri="{BB962C8B-B14F-4D97-AF65-F5344CB8AC3E}">
        <p14:creationId xmlns:p14="http://schemas.microsoft.com/office/powerpoint/2010/main" val="3983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1774"/>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2</a:t>
            </a:r>
            <a:endParaRPr lang="en-US" sz="1000" dirty="0"/>
          </a:p>
        </p:txBody>
      </p:sp>
      <p:sp>
        <p:nvSpPr>
          <p:cNvPr id="3" name="Content Placeholder 2"/>
          <p:cNvSpPr>
            <a:spLocks noGrp="1"/>
          </p:cNvSpPr>
          <p:nvPr>
            <p:ph idx="1"/>
          </p:nvPr>
        </p:nvSpPr>
        <p:spPr>
          <a:xfrm>
            <a:off x="609600" y="1021644"/>
            <a:ext cx="3200400" cy="2412725"/>
          </a:xfrm>
        </p:spPr>
        <p:txBody>
          <a:bodyPr/>
          <a:lstStyle/>
          <a:p>
            <a:r>
              <a:rPr lang="en-US" altLang="en-US" b="1" dirty="0">
                <a:solidFill>
                  <a:srgbClr val="C00000"/>
                </a:solidFill>
              </a:rPr>
              <a:t>The amplitude of a vibrating system is shown to the right.  Which of the following statements is true (choose one)?</a:t>
            </a:r>
          </a:p>
        </p:txBody>
      </p:sp>
      <p:pic>
        <p:nvPicPr>
          <p:cNvPr id="5" name="Picture 4" descr="A sine wave is shown representing the graph of potition versus time. The perios of the sine wave is tau."/>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576" y="1030535"/>
            <a:ext cx="4077624" cy="2322697"/>
          </a:xfrm>
          <a:prstGeom prst="rect">
            <a:avLst/>
          </a:prstGeom>
        </p:spPr>
      </p:pic>
      <p:sp>
        <p:nvSpPr>
          <p:cNvPr id="14" name="Content Placeholder 13"/>
          <p:cNvSpPr>
            <a:spLocks noGrp="1"/>
          </p:cNvSpPr>
          <p:nvPr>
            <p:ph idx="17"/>
          </p:nvPr>
        </p:nvSpPr>
        <p:spPr>
          <a:xfrm>
            <a:off x="685800" y="3592963"/>
            <a:ext cx="7467600" cy="736325"/>
          </a:xfrm>
        </p:spPr>
        <p:txBody>
          <a:bodyPr/>
          <a:lstStyle/>
          <a:p>
            <a:pPr marL="631825" indent="-285750"/>
            <a:r>
              <a:rPr lang="en-US" altLang="en-US" sz="2200" b="1" dirty="0"/>
              <a:t>a) The amplitude of the acceleration equals the amplitude of the displacement</a:t>
            </a:r>
          </a:p>
        </p:txBody>
      </p:sp>
      <p:sp>
        <p:nvSpPr>
          <p:cNvPr id="6" name="Content Placeholder 5"/>
          <p:cNvSpPr>
            <a:spLocks noGrp="1"/>
          </p:cNvSpPr>
          <p:nvPr>
            <p:ph idx="13"/>
          </p:nvPr>
        </p:nvSpPr>
        <p:spPr>
          <a:xfrm>
            <a:off x="685800" y="4416777"/>
            <a:ext cx="8305800" cy="770649"/>
          </a:xfrm>
        </p:spPr>
        <p:txBody>
          <a:bodyPr/>
          <a:lstStyle/>
          <a:p>
            <a:pPr marL="631825" indent="-285750"/>
            <a:r>
              <a:rPr lang="en-US" altLang="en-US" sz="2200" b="1" dirty="0"/>
              <a:t>b) The amplitude of the velocity is always opposite (negative to) the amplitude of the displacement </a:t>
            </a:r>
          </a:p>
        </p:txBody>
      </p:sp>
      <p:sp>
        <p:nvSpPr>
          <p:cNvPr id="7" name="Content Placeholder 6"/>
          <p:cNvSpPr>
            <a:spLocks noGrp="1"/>
          </p:cNvSpPr>
          <p:nvPr>
            <p:ph idx="14"/>
          </p:nvPr>
        </p:nvSpPr>
        <p:spPr>
          <a:xfrm>
            <a:off x="685800" y="5249608"/>
            <a:ext cx="7848600" cy="736325"/>
          </a:xfrm>
          <a:ln>
            <a:solidFill>
              <a:srgbClr val="C00000"/>
            </a:solidFill>
          </a:ln>
        </p:spPr>
        <p:txBody>
          <a:bodyPr/>
          <a:lstStyle/>
          <a:p>
            <a:pPr marL="631825" indent="-285750"/>
            <a:r>
              <a:rPr lang="en-US" altLang="en-US" sz="2200" b="1" dirty="0"/>
              <a:t>c) Answer: The maximum displacement occurs when the acceleration amplitude is a minimum</a:t>
            </a:r>
          </a:p>
        </p:txBody>
      </p:sp>
      <p:sp>
        <p:nvSpPr>
          <p:cNvPr id="12" name="Content Placeholder 11"/>
          <p:cNvSpPr>
            <a:spLocks noGrp="1"/>
          </p:cNvSpPr>
          <p:nvPr>
            <p:ph idx="15"/>
          </p:nvPr>
        </p:nvSpPr>
        <p:spPr>
          <a:xfrm>
            <a:off x="685800" y="6096000"/>
            <a:ext cx="6781800" cy="390045"/>
          </a:xfrm>
          <a:ln>
            <a:solidFill>
              <a:schemeClr val="bg1"/>
            </a:solidFill>
          </a:ln>
        </p:spPr>
        <p:txBody>
          <a:bodyPr/>
          <a:lstStyle/>
          <a:p>
            <a:pPr marL="347472"/>
            <a:r>
              <a:rPr lang="en-US" altLang="en-US" sz="2200" b="1" dirty="0"/>
              <a:t>d) The phase angle of the vibration shown is zero</a:t>
            </a:r>
          </a:p>
        </p:txBody>
      </p:sp>
    </p:spTree>
    <p:extLst>
      <p:ext uri="{BB962C8B-B14F-4D97-AF65-F5344CB8AC3E}">
        <p14:creationId xmlns:p14="http://schemas.microsoft.com/office/powerpoint/2010/main" val="344483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r>
              <a:rPr lang="en-US" altLang="en-US" sz="4000" b="1" dirty="0">
                <a:ea typeface="ＭＳ Ｐゴシック" pitchFamily="34" charset="-128"/>
              </a:rPr>
              <a:t>Sample Problem 19.1 </a:t>
            </a:r>
            <a:r>
              <a:rPr lang="en-US" altLang="en-US" sz="1000" dirty="0">
                <a:ea typeface="ＭＳ Ｐゴシック" pitchFamily="34" charset="-128"/>
              </a:rPr>
              <a:t>1</a:t>
            </a:r>
            <a:endParaRPr lang="en-US" sz="1000" dirty="0"/>
          </a:p>
        </p:txBody>
      </p:sp>
      <p:pic>
        <p:nvPicPr>
          <p:cNvPr id="24" name="Picture 23" descr="The block is suspended from the ceiling with the two two springs. In the first arrangement the springs are connected parallel to each other. In the second they are connected in seri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38495"/>
            <a:ext cx="2823368" cy="2214305"/>
          </a:xfrm>
          <a:prstGeom prst="rect">
            <a:avLst/>
          </a:prstGeom>
        </p:spPr>
      </p:pic>
      <p:sp>
        <p:nvSpPr>
          <p:cNvPr id="17" name="Content Placeholder 16"/>
          <p:cNvSpPr>
            <a:spLocks noGrp="1"/>
          </p:cNvSpPr>
          <p:nvPr>
            <p:ph idx="14"/>
          </p:nvPr>
        </p:nvSpPr>
        <p:spPr>
          <a:xfrm>
            <a:off x="228600" y="3517945"/>
            <a:ext cx="4267200" cy="2806655"/>
          </a:xfrm>
        </p:spPr>
        <p:txBody>
          <a:bodyPr/>
          <a:lstStyle/>
          <a:p>
            <a:pPr>
              <a:spcBef>
                <a:spcPct val="50000"/>
              </a:spcBef>
            </a:pPr>
            <a:r>
              <a:rPr lang="en-US" altLang="en-US" sz="2000" dirty="0"/>
              <a:t>A 50-kg block moves between vertical guides as shown. The block is pulled 40mm down from its equilibrium position and released.</a:t>
            </a:r>
          </a:p>
          <a:p>
            <a:pPr>
              <a:spcBef>
                <a:spcPct val="50000"/>
              </a:spcBef>
            </a:pPr>
            <a:r>
              <a:rPr lang="en-US" altLang="en-US" sz="2000" dirty="0"/>
              <a:t>For each spring arrangement, determine </a:t>
            </a:r>
            <a:r>
              <a:rPr lang="en-US" altLang="en-US" sz="2000" i="1" dirty="0"/>
              <a:t>a</a:t>
            </a:r>
            <a:r>
              <a:rPr lang="en-US" altLang="en-US" sz="2000" dirty="0"/>
              <a:t>) the period of the vibration, </a:t>
            </a:r>
            <a:r>
              <a:rPr lang="en-US" altLang="en-US" sz="2000" i="1" dirty="0"/>
              <a:t>b</a:t>
            </a:r>
            <a:r>
              <a:rPr lang="en-US" altLang="en-US" sz="2000" dirty="0"/>
              <a:t>) the maximum velocity of the block, and </a:t>
            </a:r>
            <a:r>
              <a:rPr lang="en-US" altLang="en-US" sz="2000" i="1" dirty="0"/>
              <a:t>c</a:t>
            </a:r>
            <a:r>
              <a:rPr lang="en-US" altLang="en-US" sz="2000" dirty="0"/>
              <a:t>) the maximum acceleration of the block.</a:t>
            </a:r>
          </a:p>
        </p:txBody>
      </p:sp>
      <p:sp>
        <p:nvSpPr>
          <p:cNvPr id="3" name="Content Placeholder 2"/>
          <p:cNvSpPr>
            <a:spLocks noGrp="1"/>
          </p:cNvSpPr>
          <p:nvPr>
            <p:ph idx="1"/>
          </p:nvPr>
        </p:nvSpPr>
        <p:spPr>
          <a:xfrm>
            <a:off x="4648200" y="1234324"/>
            <a:ext cx="4038600" cy="1585076"/>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For each spring arrangement, determine the spring constant for a single equivalent spring.</a:t>
            </a:r>
          </a:p>
        </p:txBody>
      </p:sp>
      <p:sp>
        <p:nvSpPr>
          <p:cNvPr id="5" name="Content Placeholder 4"/>
          <p:cNvSpPr>
            <a:spLocks noGrp="1"/>
          </p:cNvSpPr>
          <p:nvPr>
            <p:ph idx="13"/>
          </p:nvPr>
        </p:nvSpPr>
        <p:spPr>
          <a:xfrm>
            <a:off x="4648200" y="3058551"/>
            <a:ext cx="4343400" cy="980049"/>
          </a:xfrm>
        </p:spPr>
        <p:txBody>
          <a:bodyPr/>
          <a:lstStyle/>
          <a:p>
            <a:pPr marL="292608" indent="-292608">
              <a:buFont typeface="Arial" panose="020B0604020202020204" pitchFamily="34" charset="0"/>
              <a:buChar char="•"/>
            </a:pPr>
            <a:r>
              <a:rPr lang="en-US" altLang="en-US" sz="2000" dirty="0"/>
              <a:t>Apply the approximate relations for the harmonic motion of a spring-mass system.</a:t>
            </a:r>
          </a:p>
        </p:txBody>
      </p:sp>
    </p:spTree>
    <p:extLst>
      <p:ext uri="{BB962C8B-B14F-4D97-AF65-F5344CB8AC3E}">
        <p14:creationId xmlns:p14="http://schemas.microsoft.com/office/powerpoint/2010/main" val="183866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19.1 </a:t>
            </a:r>
            <a:r>
              <a:rPr lang="en-US" altLang="en-US" sz="900" dirty="0">
                <a:ea typeface="ＭＳ Ｐゴシック" pitchFamily="34" charset="-128"/>
              </a:rPr>
              <a:t>2</a:t>
            </a:r>
            <a:endParaRPr lang="en-US" dirty="0"/>
          </a:p>
        </p:txBody>
      </p:sp>
      <p:graphicFrame>
        <p:nvGraphicFramePr>
          <p:cNvPr id="18" name="Object 2"/>
          <p:cNvGraphicFramePr>
            <a:graphicFrameLocks noChangeAspect="1"/>
          </p:cNvGraphicFramePr>
          <p:nvPr>
            <p:extLst>
              <p:ext uri="{D42A27DB-BD31-4B8C-83A1-F6EECF244321}">
                <p14:modId xmlns:p14="http://schemas.microsoft.com/office/powerpoint/2010/main" val="857668671"/>
              </p:ext>
            </p:extLst>
          </p:nvPr>
        </p:nvGraphicFramePr>
        <p:xfrm>
          <a:off x="315913" y="1098550"/>
          <a:ext cx="2501900" cy="292100"/>
        </p:xfrm>
        <a:graphic>
          <a:graphicData uri="http://schemas.openxmlformats.org/presentationml/2006/ole">
            <mc:AlternateContent xmlns:mc="http://schemas.openxmlformats.org/markup-compatibility/2006">
              <mc:Choice xmlns:v="urn:schemas-microsoft-com:vml" Requires="v">
                <p:oleObj spid="_x0000_s219954" name="Equation" r:id="rId3" imgW="2501900" imgH="292100" progId="Equation.3">
                  <p:embed/>
                </p:oleObj>
              </mc:Choice>
              <mc:Fallback>
                <p:oleObj name="Equation" r:id="rId3" imgW="25019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3" y="1098550"/>
                        <a:ext cx="2501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 name="Picture 18" descr="With the springs in parallel, the force on the mass from a displacement delta is equal to the sum of the forces from each spring being displaced by delt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76" y="1756936"/>
            <a:ext cx="2464124" cy="2390314"/>
          </a:xfrm>
          <a:prstGeom prst="rect">
            <a:avLst/>
          </a:prstGeom>
        </p:spPr>
      </p:pic>
      <p:graphicFrame>
        <p:nvGraphicFramePr>
          <p:cNvPr id="17" name="Object 3"/>
          <p:cNvGraphicFramePr>
            <a:graphicFrameLocks noChangeAspect="1"/>
          </p:cNvGraphicFramePr>
          <p:nvPr>
            <p:extLst>
              <p:ext uri="{D42A27DB-BD31-4B8C-83A1-F6EECF244321}">
                <p14:modId xmlns:p14="http://schemas.microsoft.com/office/powerpoint/2010/main" val="3295290724"/>
              </p:ext>
            </p:extLst>
          </p:nvPr>
        </p:nvGraphicFramePr>
        <p:xfrm>
          <a:off x="547688" y="4622800"/>
          <a:ext cx="2235200" cy="1320800"/>
        </p:xfrm>
        <a:graphic>
          <a:graphicData uri="http://schemas.openxmlformats.org/presentationml/2006/ole">
            <mc:AlternateContent xmlns:mc="http://schemas.openxmlformats.org/markup-compatibility/2006">
              <mc:Choice xmlns:v="urn:schemas-microsoft-com:vml" Requires="v">
                <p:oleObj spid="_x0000_s219955" name="Equation" r:id="rId6" imgW="2235200" imgH="1320800" progId="Equation.3">
                  <p:embed/>
                </p:oleObj>
              </mc:Choice>
              <mc:Fallback>
                <p:oleObj name="Equation" r:id="rId6" imgW="2235200" imgH="1320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688" y="4622800"/>
                        <a:ext cx="223520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048000" y="990600"/>
            <a:ext cx="5791200" cy="1212273"/>
          </a:xfrm>
        </p:spPr>
        <p:txBody>
          <a:bodyPr/>
          <a:lstStyle/>
          <a:p>
            <a:r>
              <a:rPr lang="en-US" altLang="en-US" sz="1800" b="1" dirty="0">
                <a:solidFill>
                  <a:srgbClr val="C00000"/>
                </a:solidFill>
              </a:rPr>
              <a:t>Modeling and Analysis:</a:t>
            </a:r>
          </a:p>
          <a:p>
            <a:r>
              <a:rPr lang="en-US" altLang="en-US" sz="1800" dirty="0"/>
              <a:t>Springs in parallel:</a:t>
            </a:r>
          </a:p>
          <a:p>
            <a:pPr marL="292608" lvl="1" indent="-292608"/>
            <a:r>
              <a:rPr lang="en-US" altLang="en-US" sz="1800" dirty="0"/>
              <a:t>Determine </a:t>
            </a:r>
            <a:r>
              <a:rPr lang="en-US" altLang="en-US" dirty="0"/>
              <a:t>the spring constant for equivalent spring.</a:t>
            </a:r>
            <a:endParaRPr lang="en-US" altLang="en-US" sz="1800" dirty="0"/>
          </a:p>
        </p:txBody>
      </p:sp>
      <p:sp>
        <p:nvSpPr>
          <p:cNvPr id="6" name="Content Placeholder 5"/>
          <p:cNvSpPr>
            <a:spLocks noGrp="1"/>
          </p:cNvSpPr>
          <p:nvPr>
            <p:ph idx="13"/>
          </p:nvPr>
        </p:nvSpPr>
        <p:spPr>
          <a:xfrm>
            <a:off x="3048000" y="2243941"/>
            <a:ext cx="5791200" cy="658091"/>
          </a:xfrm>
        </p:spPr>
        <p:txBody>
          <a:bodyPr/>
          <a:lstStyle/>
          <a:p>
            <a:pPr marL="292608" lvl="1" indent="-292608"/>
            <a:r>
              <a:rPr lang="en-US" altLang="en-US" sz="1800" dirty="0"/>
              <a:t>Apply the approximate relations for the harmonic motion of a spring-mass system.</a:t>
            </a:r>
          </a:p>
        </p:txBody>
      </p:sp>
      <p:graphicFrame>
        <p:nvGraphicFramePr>
          <p:cNvPr id="10" name="Object 8"/>
          <p:cNvGraphicFramePr>
            <a:graphicFrameLocks noChangeAspect="1"/>
          </p:cNvGraphicFramePr>
          <p:nvPr>
            <p:extLst>
              <p:ext uri="{D42A27DB-BD31-4B8C-83A1-F6EECF244321}">
                <p14:modId xmlns:p14="http://schemas.microsoft.com/office/powerpoint/2010/main" val="2420926345"/>
              </p:ext>
            </p:extLst>
          </p:nvPr>
        </p:nvGraphicFramePr>
        <p:xfrm>
          <a:off x="3787775" y="3060700"/>
          <a:ext cx="2736850" cy="1206500"/>
        </p:xfrm>
        <a:graphic>
          <a:graphicData uri="http://schemas.openxmlformats.org/presentationml/2006/ole">
            <mc:AlternateContent xmlns:mc="http://schemas.openxmlformats.org/markup-compatibility/2006">
              <mc:Choice xmlns:v="urn:schemas-microsoft-com:vml" Requires="v">
                <p:oleObj spid="_x0000_s219956" name="Equation" r:id="rId8" imgW="2197080" imgH="939600" progId="Equation.3">
                  <p:embed/>
                </p:oleObj>
              </mc:Choice>
              <mc:Fallback>
                <p:oleObj name="Equation" r:id="rId8" imgW="2197080" imgH="939600" progId="Equation.3">
                  <p:embed/>
                  <p:pic>
                    <p:nvPicPr>
                      <p:cNvPr id="0" name=""/>
                      <p:cNvPicPr>
                        <a:picLocks noChangeAspect="1" noChangeArrowheads="1"/>
                      </p:cNvPicPr>
                      <p:nvPr/>
                    </p:nvPicPr>
                    <p:blipFill>
                      <a:blip r:embed="rId9"/>
                      <a:srcRect/>
                      <a:stretch>
                        <a:fillRect/>
                      </a:stretch>
                    </p:blipFill>
                    <p:spPr bwMode="auto">
                      <a:xfrm>
                        <a:off x="3787775" y="3060700"/>
                        <a:ext cx="2736850" cy="1206500"/>
                      </a:xfrm>
                      <a:prstGeom prst="rect">
                        <a:avLst/>
                      </a:prstGeom>
                      <a:noFill/>
                      <a:ln>
                        <a:noFill/>
                      </a:ln>
                      <a:effec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2520310343"/>
              </p:ext>
            </p:extLst>
          </p:nvPr>
        </p:nvGraphicFramePr>
        <p:xfrm>
          <a:off x="7404100" y="3822700"/>
          <a:ext cx="1130300" cy="292100"/>
        </p:xfrm>
        <a:graphic>
          <a:graphicData uri="http://schemas.openxmlformats.org/presentationml/2006/ole">
            <mc:AlternateContent xmlns:mc="http://schemas.openxmlformats.org/markup-compatibility/2006">
              <mc:Choice xmlns:v="urn:schemas-microsoft-com:vml" Requires="v">
                <p:oleObj spid="_x0000_s219957" name="Equation" r:id="rId10" imgW="1129810" imgH="291973" progId="Equation.3">
                  <p:embed/>
                </p:oleObj>
              </mc:Choice>
              <mc:Fallback>
                <p:oleObj name="Equation" r:id="rId10" imgW="1129810" imgH="29197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4100" y="3822700"/>
                        <a:ext cx="1130300" cy="292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3439490544"/>
              </p:ext>
            </p:extLst>
          </p:nvPr>
        </p:nvGraphicFramePr>
        <p:xfrm>
          <a:off x="3733800" y="4375069"/>
          <a:ext cx="2672861" cy="717713"/>
        </p:xfrm>
        <a:graphic>
          <a:graphicData uri="http://schemas.openxmlformats.org/presentationml/2006/ole">
            <mc:AlternateContent xmlns:mc="http://schemas.openxmlformats.org/markup-compatibility/2006">
              <mc:Choice xmlns:v="urn:schemas-microsoft-com:vml" Requires="v">
                <p:oleObj spid="_x0000_s219958" name="Equation" r:id="rId12" imgW="1371600" imgH="368280" progId="Equation.DSMT4">
                  <p:embed/>
                </p:oleObj>
              </mc:Choice>
              <mc:Fallback>
                <p:oleObj name="Equation" r:id="rId12" imgW="1371600" imgH="368280" progId="Equation.DSMT4">
                  <p:embed/>
                  <p:pic>
                    <p:nvPicPr>
                      <p:cNvPr id="0" name=""/>
                      <p:cNvPicPr>
                        <a:picLocks noChangeAspect="1" noChangeArrowheads="1"/>
                      </p:cNvPicPr>
                      <p:nvPr/>
                    </p:nvPicPr>
                    <p:blipFill>
                      <a:blip r:embed="rId13"/>
                      <a:srcRect/>
                      <a:stretch>
                        <a:fillRect/>
                      </a:stretch>
                    </p:blipFill>
                    <p:spPr bwMode="auto">
                      <a:xfrm>
                        <a:off x="3733800" y="4375069"/>
                        <a:ext cx="2672861" cy="71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879379339"/>
              </p:ext>
            </p:extLst>
          </p:nvPr>
        </p:nvGraphicFramePr>
        <p:xfrm>
          <a:off x="7375525" y="4800600"/>
          <a:ext cx="1409700" cy="292100"/>
        </p:xfrm>
        <a:graphic>
          <a:graphicData uri="http://schemas.openxmlformats.org/presentationml/2006/ole">
            <mc:AlternateContent xmlns:mc="http://schemas.openxmlformats.org/markup-compatibility/2006">
              <mc:Choice xmlns:v="urn:schemas-microsoft-com:vml" Requires="v">
                <p:oleObj spid="_x0000_s219959" name="Equation" r:id="rId14" imgW="1409088" imgH="291973" progId="Equation.DSMT4">
                  <p:embed/>
                </p:oleObj>
              </mc:Choice>
              <mc:Fallback>
                <p:oleObj name="Equation" r:id="rId14" imgW="1409088" imgH="291973"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75525" y="4800600"/>
                        <a:ext cx="1409700" cy="292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819532096"/>
              </p:ext>
            </p:extLst>
          </p:nvPr>
        </p:nvGraphicFramePr>
        <p:xfrm>
          <a:off x="3728998" y="5306125"/>
          <a:ext cx="2771855" cy="791958"/>
        </p:xfrm>
        <a:graphic>
          <a:graphicData uri="http://schemas.openxmlformats.org/presentationml/2006/ole">
            <mc:AlternateContent xmlns:mc="http://schemas.openxmlformats.org/markup-compatibility/2006">
              <mc:Choice xmlns:v="urn:schemas-microsoft-com:vml" Requires="v">
                <p:oleObj spid="_x0000_s219960" name="Equation" r:id="rId16" imgW="1422360" imgH="406080" progId="Equation.DSMT4">
                  <p:embed/>
                </p:oleObj>
              </mc:Choice>
              <mc:Fallback>
                <p:oleObj name="Equation" r:id="rId16" imgW="1422360" imgH="406080" progId="Equation.DSMT4">
                  <p:embed/>
                  <p:pic>
                    <p:nvPicPr>
                      <p:cNvPr id="0" name=""/>
                      <p:cNvPicPr>
                        <a:picLocks noChangeAspect="1" noChangeArrowheads="1"/>
                      </p:cNvPicPr>
                      <p:nvPr/>
                    </p:nvPicPr>
                    <p:blipFill>
                      <a:blip r:embed="rId17"/>
                      <a:srcRect/>
                      <a:stretch>
                        <a:fillRect/>
                      </a:stretch>
                    </p:blipFill>
                    <p:spPr bwMode="auto">
                      <a:xfrm>
                        <a:off x="3728998" y="5306125"/>
                        <a:ext cx="2771855" cy="791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4"/>
          <p:cNvGraphicFramePr>
            <a:graphicFrameLocks noChangeAspect="1"/>
          </p:cNvGraphicFramePr>
          <p:nvPr/>
        </p:nvGraphicFramePr>
        <p:xfrm>
          <a:off x="7375525" y="5684838"/>
          <a:ext cx="1447800" cy="355600"/>
        </p:xfrm>
        <a:graphic>
          <a:graphicData uri="http://schemas.openxmlformats.org/presentationml/2006/ole">
            <mc:AlternateContent xmlns:mc="http://schemas.openxmlformats.org/markup-compatibility/2006">
              <mc:Choice xmlns:v="urn:schemas-microsoft-com:vml" Requires="v">
                <p:oleObj spid="_x0000_s219961" name="Equation" r:id="rId18" imgW="1447172" imgH="355446" progId="Equation.3">
                  <p:embed/>
                </p:oleObj>
              </mc:Choice>
              <mc:Fallback>
                <p:oleObj name="Equation" r:id="rId18" imgW="1447172" imgH="355446"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75525" y="5684838"/>
                        <a:ext cx="14478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7458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48152"/>
          </a:xfrm>
        </p:spPr>
        <p:txBody>
          <a:bodyPr/>
          <a:lstStyle/>
          <a:p>
            <a:r>
              <a:rPr lang="en-US" altLang="en-US" sz="4000" b="1" dirty="0">
                <a:ea typeface="ＭＳ Ｐゴシック" pitchFamily="34" charset="-128"/>
              </a:rPr>
              <a:t>Sample Problem 19.1 </a:t>
            </a:r>
            <a:r>
              <a:rPr lang="en-US" altLang="en-US" sz="900" dirty="0">
                <a:ea typeface="ＭＳ Ｐゴシック" pitchFamily="34" charset="-128"/>
              </a:rPr>
              <a:t>3</a:t>
            </a:r>
            <a:endParaRPr lang="en-US" dirty="0"/>
          </a:p>
        </p:txBody>
      </p:sp>
      <p:graphicFrame>
        <p:nvGraphicFramePr>
          <p:cNvPr id="17" name="Object 2"/>
          <p:cNvGraphicFramePr>
            <a:graphicFrameLocks noChangeAspect="1"/>
          </p:cNvGraphicFramePr>
          <p:nvPr>
            <p:extLst>
              <p:ext uri="{D42A27DB-BD31-4B8C-83A1-F6EECF244321}">
                <p14:modId xmlns:p14="http://schemas.microsoft.com/office/powerpoint/2010/main" val="157337768"/>
              </p:ext>
            </p:extLst>
          </p:nvPr>
        </p:nvGraphicFramePr>
        <p:xfrm>
          <a:off x="152400" y="1098550"/>
          <a:ext cx="2501900" cy="292100"/>
        </p:xfrm>
        <a:graphic>
          <a:graphicData uri="http://schemas.openxmlformats.org/presentationml/2006/ole">
            <mc:AlternateContent xmlns:mc="http://schemas.openxmlformats.org/markup-compatibility/2006">
              <mc:Choice xmlns:v="urn:schemas-microsoft-com:vml" Requires="v">
                <p:oleObj spid="_x0000_s220962" name="Equation" r:id="rId3" imgW="2501900" imgH="292100" progId="Equation.3">
                  <p:embed/>
                </p:oleObj>
              </mc:Choice>
              <mc:Fallback>
                <p:oleObj name="Equation" r:id="rId3" imgW="25019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098550"/>
                        <a:ext cx="2501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 name="Picture 17" descr="With the springs in series, the total displacement of the mass is equal to the sum of the displacements of each spr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905000"/>
            <a:ext cx="2575614" cy="2152366"/>
          </a:xfrm>
          <a:prstGeom prst="rect">
            <a:avLst/>
          </a:prstGeom>
        </p:spPr>
      </p:pic>
      <p:graphicFrame>
        <p:nvGraphicFramePr>
          <p:cNvPr id="16" name="Object 3"/>
          <p:cNvGraphicFramePr>
            <a:graphicFrameLocks noChangeAspect="1"/>
          </p:cNvGraphicFramePr>
          <p:nvPr>
            <p:extLst>
              <p:ext uri="{D42A27DB-BD31-4B8C-83A1-F6EECF244321}">
                <p14:modId xmlns:p14="http://schemas.microsoft.com/office/powerpoint/2010/main" val="3255584092"/>
              </p:ext>
            </p:extLst>
          </p:nvPr>
        </p:nvGraphicFramePr>
        <p:xfrm>
          <a:off x="228600" y="4683125"/>
          <a:ext cx="3293577" cy="1188940"/>
        </p:xfrm>
        <a:graphic>
          <a:graphicData uri="http://schemas.openxmlformats.org/presentationml/2006/ole">
            <mc:AlternateContent xmlns:mc="http://schemas.openxmlformats.org/markup-compatibility/2006">
              <mc:Choice xmlns:v="urn:schemas-microsoft-com:vml" Requires="v">
                <p:oleObj spid="_x0000_s220963" name="Equation" r:id="rId6" imgW="2590560" imgH="838080" progId="Equation.3">
                  <p:embed/>
                </p:oleObj>
              </mc:Choice>
              <mc:Fallback>
                <p:oleObj name="Equation" r:id="rId6" imgW="2590560" imgH="838080" progId="Equation.3">
                  <p:embed/>
                  <p:pic>
                    <p:nvPicPr>
                      <p:cNvPr id="0" name=""/>
                      <p:cNvPicPr>
                        <a:picLocks noChangeAspect="1" noChangeArrowheads="1"/>
                      </p:cNvPicPr>
                      <p:nvPr/>
                    </p:nvPicPr>
                    <p:blipFill>
                      <a:blip r:embed="rId7"/>
                      <a:srcRect/>
                      <a:stretch>
                        <a:fillRect/>
                      </a:stretch>
                    </p:blipFill>
                    <p:spPr bwMode="auto">
                      <a:xfrm>
                        <a:off x="228600" y="4683125"/>
                        <a:ext cx="3293577" cy="1188940"/>
                      </a:xfrm>
                      <a:prstGeom prst="rect">
                        <a:avLst/>
                      </a:prstGeom>
                      <a:noFill/>
                      <a:ln>
                        <a:noFill/>
                      </a:ln>
                      <a:effectLst/>
                    </p:spPr>
                  </p:pic>
                </p:oleObj>
              </mc:Fallback>
            </mc:AlternateContent>
          </a:graphicData>
        </a:graphic>
      </p:graphicFrame>
      <p:sp>
        <p:nvSpPr>
          <p:cNvPr id="3" name="Content Placeholder 2"/>
          <p:cNvSpPr>
            <a:spLocks noGrp="1"/>
          </p:cNvSpPr>
          <p:nvPr>
            <p:ph idx="1"/>
          </p:nvPr>
        </p:nvSpPr>
        <p:spPr>
          <a:xfrm>
            <a:off x="3048000" y="914400"/>
            <a:ext cx="5791200" cy="801503"/>
          </a:xfrm>
        </p:spPr>
        <p:txBody>
          <a:bodyPr/>
          <a:lstStyle/>
          <a:p>
            <a:r>
              <a:rPr lang="en-US" altLang="en-US" sz="1800" dirty="0"/>
              <a:t>Springs in series:</a:t>
            </a:r>
          </a:p>
          <a:p>
            <a:pPr marL="292608" lvl="1" indent="-292608"/>
            <a:r>
              <a:rPr lang="en-US" altLang="en-US" sz="1800" dirty="0"/>
              <a:t>Determine </a:t>
            </a:r>
            <a:r>
              <a:rPr lang="en-US" altLang="en-US" dirty="0"/>
              <a:t>the spring constant for equivalent spring.</a:t>
            </a:r>
            <a:endParaRPr lang="en-US" altLang="en-US" sz="1800" dirty="0"/>
          </a:p>
        </p:txBody>
      </p:sp>
      <p:sp>
        <p:nvSpPr>
          <p:cNvPr id="6" name="Content Placeholder 5"/>
          <p:cNvSpPr>
            <a:spLocks noGrp="1"/>
          </p:cNvSpPr>
          <p:nvPr>
            <p:ph idx="13"/>
          </p:nvPr>
        </p:nvSpPr>
        <p:spPr>
          <a:xfrm>
            <a:off x="3048000" y="1753551"/>
            <a:ext cx="5791200" cy="645495"/>
          </a:xfrm>
        </p:spPr>
        <p:txBody>
          <a:bodyPr/>
          <a:lstStyle/>
          <a:p>
            <a:pPr marL="292608" lvl="1" indent="-292608"/>
            <a:r>
              <a:rPr lang="en-US" altLang="en-US" sz="1800" dirty="0"/>
              <a:t>Apply the approximate relations for the harmonic motion of a spring-mass system.</a:t>
            </a:r>
          </a:p>
        </p:txBody>
      </p:sp>
      <p:graphicFrame>
        <p:nvGraphicFramePr>
          <p:cNvPr id="10" name="Object 8"/>
          <p:cNvGraphicFramePr>
            <a:graphicFrameLocks noChangeAspect="1"/>
          </p:cNvGraphicFramePr>
          <p:nvPr>
            <p:extLst>
              <p:ext uri="{D42A27DB-BD31-4B8C-83A1-F6EECF244321}">
                <p14:modId xmlns:p14="http://schemas.microsoft.com/office/powerpoint/2010/main" val="157234183"/>
              </p:ext>
            </p:extLst>
          </p:nvPr>
        </p:nvGraphicFramePr>
        <p:xfrm>
          <a:off x="3429000" y="2517526"/>
          <a:ext cx="2768600" cy="1181100"/>
        </p:xfrm>
        <a:graphic>
          <a:graphicData uri="http://schemas.openxmlformats.org/presentationml/2006/ole">
            <mc:AlternateContent xmlns:mc="http://schemas.openxmlformats.org/markup-compatibility/2006">
              <mc:Choice xmlns:v="urn:schemas-microsoft-com:vml" Requires="v">
                <p:oleObj spid="_x0000_s220964" name="Equation" r:id="rId8" imgW="2222280" imgH="914400" progId="Equation.3">
                  <p:embed/>
                </p:oleObj>
              </mc:Choice>
              <mc:Fallback>
                <p:oleObj name="Equation" r:id="rId8" imgW="2222280" imgH="914400" progId="Equation.3">
                  <p:embed/>
                  <p:pic>
                    <p:nvPicPr>
                      <p:cNvPr id="0" name=""/>
                      <p:cNvPicPr>
                        <a:picLocks noChangeAspect="1" noChangeArrowheads="1"/>
                      </p:cNvPicPr>
                      <p:nvPr/>
                    </p:nvPicPr>
                    <p:blipFill>
                      <a:blip r:embed="rId9"/>
                      <a:srcRect/>
                      <a:stretch>
                        <a:fillRect/>
                      </a:stretch>
                    </p:blipFill>
                    <p:spPr bwMode="auto">
                      <a:xfrm>
                        <a:off x="3429000" y="2517526"/>
                        <a:ext cx="2768600" cy="1181100"/>
                      </a:xfrm>
                      <a:prstGeom prst="rect">
                        <a:avLst/>
                      </a:prstGeom>
                      <a:noFill/>
                      <a:ln>
                        <a:noFill/>
                      </a:ln>
                      <a:effectLst/>
                    </p:spPr>
                  </p:pic>
                </p:oleObj>
              </mc:Fallback>
            </mc:AlternateContent>
          </a:graphicData>
        </a:graphic>
      </p:graphicFrame>
      <p:graphicFrame>
        <p:nvGraphicFramePr>
          <p:cNvPr id="11" name="Object 9"/>
          <p:cNvGraphicFramePr>
            <a:graphicFrameLocks noChangeAspect="1"/>
          </p:cNvGraphicFramePr>
          <p:nvPr/>
        </p:nvGraphicFramePr>
        <p:xfrm>
          <a:off x="7324725" y="3359150"/>
          <a:ext cx="1130300" cy="292100"/>
        </p:xfrm>
        <a:graphic>
          <a:graphicData uri="http://schemas.openxmlformats.org/presentationml/2006/ole">
            <mc:AlternateContent xmlns:mc="http://schemas.openxmlformats.org/markup-compatibility/2006">
              <mc:Choice xmlns:v="urn:schemas-microsoft-com:vml" Requires="v">
                <p:oleObj spid="_x0000_s220965" name="Equation" r:id="rId10" imgW="1129810" imgH="291973" progId="Equation.3">
                  <p:embed/>
                </p:oleObj>
              </mc:Choice>
              <mc:Fallback>
                <p:oleObj name="Equation" r:id="rId10" imgW="1129810" imgH="29197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4725" y="3359150"/>
                        <a:ext cx="1130300" cy="292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nvGraphicFramePr>
        <p:xfrm>
          <a:off x="3946525" y="4087813"/>
          <a:ext cx="2438400" cy="647700"/>
        </p:xfrm>
        <a:graphic>
          <a:graphicData uri="http://schemas.openxmlformats.org/presentationml/2006/ole">
            <mc:AlternateContent xmlns:mc="http://schemas.openxmlformats.org/markup-compatibility/2006">
              <mc:Choice xmlns:v="urn:schemas-microsoft-com:vml" Requires="v">
                <p:oleObj spid="_x0000_s220966" name="Equation" r:id="rId12" imgW="2438400" imgH="647700" progId="Equation.3">
                  <p:embed/>
                </p:oleObj>
              </mc:Choice>
              <mc:Fallback>
                <p:oleObj name="Equation" r:id="rId12" imgW="2438400" imgH="647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525" y="4087813"/>
                        <a:ext cx="24384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
          <p:cNvGraphicFramePr>
            <a:graphicFrameLocks noChangeAspect="1"/>
          </p:cNvGraphicFramePr>
          <p:nvPr/>
        </p:nvGraphicFramePr>
        <p:xfrm>
          <a:off x="7324725" y="4449763"/>
          <a:ext cx="1409700" cy="292100"/>
        </p:xfrm>
        <a:graphic>
          <a:graphicData uri="http://schemas.openxmlformats.org/presentationml/2006/ole">
            <mc:AlternateContent xmlns:mc="http://schemas.openxmlformats.org/markup-compatibility/2006">
              <mc:Choice xmlns:v="urn:schemas-microsoft-com:vml" Requires="v">
                <p:oleObj spid="_x0000_s220967" name="Equation" r:id="rId14" imgW="1409088" imgH="291973" progId="Equation.3">
                  <p:embed/>
                </p:oleObj>
              </mc:Choice>
              <mc:Fallback>
                <p:oleObj name="Equation" r:id="rId14" imgW="1409088" imgH="29197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24725" y="4449763"/>
                        <a:ext cx="1409700" cy="292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1867707499"/>
              </p:ext>
            </p:extLst>
          </p:nvPr>
        </p:nvGraphicFramePr>
        <p:xfrm>
          <a:off x="3946525" y="4973638"/>
          <a:ext cx="2552700" cy="774700"/>
        </p:xfrm>
        <a:graphic>
          <a:graphicData uri="http://schemas.openxmlformats.org/presentationml/2006/ole">
            <mc:AlternateContent xmlns:mc="http://schemas.openxmlformats.org/markup-compatibility/2006">
              <mc:Choice xmlns:v="urn:schemas-microsoft-com:vml" Requires="v">
                <p:oleObj spid="_x0000_s220968" name="Equation" r:id="rId16" imgW="2552700" imgH="774700" progId="Equation.DSMT4">
                  <p:embed/>
                </p:oleObj>
              </mc:Choice>
              <mc:Fallback>
                <p:oleObj name="Equation" r:id="rId16" imgW="2552700" imgH="7747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46525" y="4973638"/>
                        <a:ext cx="25527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
          <p:cNvGraphicFramePr>
            <a:graphicFrameLocks noChangeAspect="1"/>
          </p:cNvGraphicFramePr>
          <p:nvPr/>
        </p:nvGraphicFramePr>
        <p:xfrm>
          <a:off x="7324725" y="5375276"/>
          <a:ext cx="1549400" cy="355600"/>
        </p:xfrm>
        <a:graphic>
          <a:graphicData uri="http://schemas.openxmlformats.org/presentationml/2006/ole">
            <mc:AlternateContent xmlns:mc="http://schemas.openxmlformats.org/markup-compatibility/2006">
              <mc:Choice xmlns:v="urn:schemas-microsoft-com:vml" Requires="v">
                <p:oleObj spid="_x0000_s220969" name="Equation" r:id="rId18" imgW="1548728" imgH="355446" progId="Equation.3">
                  <p:embed/>
                </p:oleObj>
              </mc:Choice>
              <mc:Fallback>
                <p:oleObj name="Equation" r:id="rId18" imgW="1548728" imgH="355446"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4725" y="5375276"/>
                        <a:ext cx="15494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9369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097"/>
          </a:xfrm>
        </p:spPr>
        <p:txBody>
          <a:bodyPr/>
          <a:lstStyle/>
          <a:p>
            <a:r>
              <a:rPr lang="en-US" altLang="en-US" sz="4000" b="1" dirty="0">
                <a:ea typeface="ＭＳ Ｐゴシック" pitchFamily="34" charset="-128"/>
              </a:rPr>
              <a:t>Sample Problem 19.1 </a:t>
            </a:r>
            <a:r>
              <a:rPr lang="en-US" altLang="en-US" sz="900" dirty="0">
                <a:ea typeface="ＭＳ Ｐゴシック" pitchFamily="34" charset="-128"/>
              </a:rPr>
              <a:t>4</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51" y="1524000"/>
            <a:ext cx="3355007" cy="2637552"/>
          </a:xfrm>
          <a:prstGeom prst="rect">
            <a:avLst/>
          </a:prstGeom>
        </p:spPr>
      </p:pic>
      <p:sp>
        <p:nvSpPr>
          <p:cNvPr id="8" name="Content Placeholder 7"/>
          <p:cNvSpPr>
            <a:spLocks noGrp="1"/>
          </p:cNvSpPr>
          <p:nvPr>
            <p:ph idx="1"/>
          </p:nvPr>
        </p:nvSpPr>
        <p:spPr>
          <a:xfrm>
            <a:off x="4038600" y="1028898"/>
            <a:ext cx="4648200" cy="1561902"/>
          </a:xfrm>
        </p:spPr>
        <p:txBody>
          <a:bodyPr/>
          <a:lstStyle/>
          <a:p>
            <a:pPr>
              <a:spcBef>
                <a:spcPct val="50000"/>
              </a:spcBef>
            </a:pPr>
            <a:r>
              <a:rPr lang="en-US" altLang="en-US" sz="2000" b="1" dirty="0">
                <a:solidFill>
                  <a:srgbClr val="C00000"/>
                </a:solidFill>
              </a:rPr>
              <a:t>Reflect and Think:</a:t>
            </a:r>
          </a:p>
          <a:p>
            <a:pPr marL="292608" indent="-292608">
              <a:spcBef>
                <a:spcPct val="50000"/>
              </a:spcBef>
              <a:buFontTx/>
              <a:buChar char="•"/>
            </a:pPr>
            <a:r>
              <a:rPr lang="en-US" altLang="en-US" sz="2000" dirty="0"/>
              <a:t>The problem did not ask you to determine the expression for combining springs in series, but from this analysis,</a:t>
            </a:r>
            <a:endParaRPr lang="en-US" sz="2000" dirty="0"/>
          </a:p>
        </p:txBody>
      </p:sp>
      <p:sp>
        <p:nvSpPr>
          <p:cNvPr id="11" name="Content Placeholder 10"/>
          <p:cNvSpPr>
            <a:spLocks noGrp="1"/>
          </p:cNvSpPr>
          <p:nvPr>
            <p:ph idx="13"/>
          </p:nvPr>
        </p:nvSpPr>
        <p:spPr>
          <a:xfrm>
            <a:off x="4390900" y="2565318"/>
            <a:ext cx="1628184" cy="346364"/>
          </a:xfrm>
        </p:spPr>
        <p:txBody>
          <a:bodyPr/>
          <a:lstStyle/>
          <a:p>
            <a:r>
              <a:rPr lang="en-US" altLang="en-US" sz="2000" dirty="0"/>
              <a:t>it is clear that</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1035874000"/>
              </p:ext>
            </p:extLst>
          </p:nvPr>
        </p:nvGraphicFramePr>
        <p:xfrm>
          <a:off x="5973763" y="2549525"/>
          <a:ext cx="2636837" cy="574675"/>
        </p:xfrm>
        <a:graphic>
          <a:graphicData uri="http://schemas.openxmlformats.org/presentationml/2006/ole">
            <mc:AlternateContent xmlns:mc="http://schemas.openxmlformats.org/markup-compatibility/2006">
              <mc:Choice xmlns:v="urn:schemas-microsoft-com:vml" Requires="v">
                <p:oleObj spid="_x0000_s221489" name="Equation" r:id="rId4" imgW="1981080" imgH="431640" progId="Equation.DSMT4">
                  <p:embed/>
                </p:oleObj>
              </mc:Choice>
              <mc:Fallback>
                <p:oleObj name="Equation" r:id="rId4" imgW="1981080" imgH="431640" progId="Equation.DSMT4">
                  <p:embed/>
                  <p:pic>
                    <p:nvPicPr>
                      <p:cNvPr id="0" name=""/>
                      <p:cNvPicPr/>
                      <p:nvPr/>
                    </p:nvPicPr>
                    <p:blipFill>
                      <a:blip r:embed="rId5"/>
                      <a:stretch>
                        <a:fillRect/>
                      </a:stretch>
                    </p:blipFill>
                    <p:spPr>
                      <a:xfrm>
                        <a:off x="5973763" y="2549525"/>
                        <a:ext cx="2636837" cy="574675"/>
                      </a:xfrm>
                      <a:prstGeom prst="rect">
                        <a:avLst/>
                      </a:prstGeom>
                    </p:spPr>
                  </p:pic>
                </p:oleObj>
              </mc:Fallback>
            </mc:AlternateContent>
          </a:graphicData>
        </a:graphic>
      </p:graphicFrame>
      <p:sp>
        <p:nvSpPr>
          <p:cNvPr id="12" name="Content Placeholder 11"/>
          <p:cNvSpPr>
            <a:spLocks noGrp="1"/>
          </p:cNvSpPr>
          <p:nvPr>
            <p:ph idx="14"/>
          </p:nvPr>
        </p:nvSpPr>
        <p:spPr>
          <a:xfrm>
            <a:off x="4038600" y="3429000"/>
            <a:ext cx="3124200" cy="354856"/>
          </a:xfrm>
        </p:spPr>
        <p:txBody>
          <a:bodyPr/>
          <a:lstStyle/>
          <a:p>
            <a:pPr marL="292608" indent="-292608">
              <a:buFont typeface="Arial" panose="020B0604020202020204" pitchFamily="34" charset="0"/>
              <a:buChar char="•"/>
            </a:pPr>
            <a:r>
              <a:rPr lang="en-US" altLang="en-US" sz="2000" dirty="0"/>
              <a:t>Thus, for springs in series</a:t>
            </a:r>
            <a:endParaRPr lang="en-US" sz="2000" dirty="0"/>
          </a:p>
        </p:txBody>
      </p:sp>
      <p:graphicFrame>
        <p:nvGraphicFramePr>
          <p:cNvPr id="16" name="Object 15"/>
          <p:cNvGraphicFramePr>
            <a:graphicFrameLocks noChangeAspect="1"/>
          </p:cNvGraphicFramePr>
          <p:nvPr>
            <p:extLst>
              <p:ext uri="{D42A27DB-BD31-4B8C-83A1-F6EECF244321}">
                <p14:modId xmlns:p14="http://schemas.microsoft.com/office/powerpoint/2010/main" val="2170171663"/>
              </p:ext>
            </p:extLst>
          </p:nvPr>
        </p:nvGraphicFramePr>
        <p:xfrm>
          <a:off x="7135813" y="3352800"/>
          <a:ext cx="1208087" cy="631825"/>
        </p:xfrm>
        <a:graphic>
          <a:graphicData uri="http://schemas.openxmlformats.org/presentationml/2006/ole">
            <mc:AlternateContent xmlns:mc="http://schemas.openxmlformats.org/markup-compatibility/2006">
              <mc:Choice xmlns:v="urn:schemas-microsoft-com:vml" Requires="v">
                <p:oleObj spid="_x0000_s221490" name="Equation" r:id="rId6" imgW="825480" imgH="431640" progId="Equation.DSMT4">
                  <p:embed/>
                </p:oleObj>
              </mc:Choice>
              <mc:Fallback>
                <p:oleObj name="Equation" r:id="rId6" imgW="825480" imgH="431640" progId="Equation.DSMT4">
                  <p:embed/>
                  <p:pic>
                    <p:nvPicPr>
                      <p:cNvPr id="0" name=""/>
                      <p:cNvPicPr/>
                      <p:nvPr/>
                    </p:nvPicPr>
                    <p:blipFill>
                      <a:blip r:embed="rId7"/>
                      <a:stretch>
                        <a:fillRect/>
                      </a:stretch>
                    </p:blipFill>
                    <p:spPr>
                      <a:xfrm>
                        <a:off x="7135813" y="3352800"/>
                        <a:ext cx="1208087" cy="631825"/>
                      </a:xfrm>
                      <a:prstGeom prst="rect">
                        <a:avLst/>
                      </a:prstGeom>
                    </p:spPr>
                  </p:pic>
                </p:oleObj>
              </mc:Fallback>
            </mc:AlternateContent>
          </a:graphicData>
        </a:graphic>
      </p:graphicFrame>
      <p:sp>
        <p:nvSpPr>
          <p:cNvPr id="13" name="Content Placeholder 12"/>
          <p:cNvSpPr>
            <a:spLocks noGrp="1"/>
          </p:cNvSpPr>
          <p:nvPr>
            <p:ph idx="15"/>
          </p:nvPr>
        </p:nvSpPr>
        <p:spPr>
          <a:xfrm>
            <a:off x="4419600" y="3940625"/>
            <a:ext cx="2895600" cy="354856"/>
          </a:xfrm>
        </p:spPr>
        <p:txBody>
          <a:bodyPr/>
          <a:lstStyle/>
          <a:p>
            <a:r>
              <a:rPr lang="en-US" altLang="en-US" sz="2000" dirty="0"/>
              <a:t>and for springs in parallel,</a:t>
            </a:r>
            <a:endParaRPr lang="en-US" sz="2000" dirty="0"/>
          </a:p>
        </p:txBody>
      </p:sp>
      <p:graphicFrame>
        <p:nvGraphicFramePr>
          <p:cNvPr id="17" name="Object 16"/>
          <p:cNvGraphicFramePr>
            <a:graphicFrameLocks noChangeAspect="1"/>
          </p:cNvGraphicFramePr>
          <p:nvPr>
            <p:extLst>
              <p:ext uri="{D42A27DB-BD31-4B8C-83A1-F6EECF244321}">
                <p14:modId xmlns:p14="http://schemas.microsoft.com/office/powerpoint/2010/main" val="2181744948"/>
              </p:ext>
            </p:extLst>
          </p:nvPr>
        </p:nvGraphicFramePr>
        <p:xfrm>
          <a:off x="7204738" y="3990084"/>
          <a:ext cx="1022674" cy="334694"/>
        </p:xfrm>
        <a:graphic>
          <a:graphicData uri="http://schemas.openxmlformats.org/presentationml/2006/ole">
            <mc:AlternateContent xmlns:mc="http://schemas.openxmlformats.org/markup-compatibility/2006">
              <mc:Choice xmlns:v="urn:schemas-microsoft-com:vml" Requires="v">
                <p:oleObj spid="_x0000_s221491" name="Equation" r:id="rId8" imgW="698400" imgH="228600" progId="Equation.DSMT4">
                  <p:embed/>
                </p:oleObj>
              </mc:Choice>
              <mc:Fallback>
                <p:oleObj name="Equation" r:id="rId8" imgW="698400" imgH="228600" progId="Equation.DSMT4">
                  <p:embed/>
                  <p:pic>
                    <p:nvPicPr>
                      <p:cNvPr id="0" name=""/>
                      <p:cNvPicPr/>
                      <p:nvPr/>
                    </p:nvPicPr>
                    <p:blipFill>
                      <a:blip r:embed="rId9"/>
                      <a:stretch>
                        <a:fillRect/>
                      </a:stretch>
                    </p:blipFill>
                    <p:spPr>
                      <a:xfrm>
                        <a:off x="7204738" y="3990084"/>
                        <a:ext cx="1022674" cy="334694"/>
                      </a:xfrm>
                      <a:prstGeom prst="rect">
                        <a:avLst/>
                      </a:prstGeom>
                    </p:spPr>
                  </p:pic>
                </p:oleObj>
              </mc:Fallback>
            </mc:AlternateContent>
          </a:graphicData>
        </a:graphic>
      </p:graphicFrame>
    </p:spTree>
    <p:extLst>
      <p:ext uri="{BB962C8B-B14F-4D97-AF65-F5344CB8AC3E}">
        <p14:creationId xmlns:p14="http://schemas.microsoft.com/office/powerpoint/2010/main" val="115963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Free Vibrations of Rigid Bodies</a:t>
            </a:r>
            <a:endParaRPr lang="en-US" sz="4000" b="1"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990600"/>
            <a:ext cx="2308327" cy="248007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31" y="4064399"/>
            <a:ext cx="3293069" cy="1862287"/>
          </a:xfrm>
          <a:prstGeom prst="rect">
            <a:avLst/>
          </a:prstGeom>
        </p:spPr>
      </p:pic>
      <p:sp>
        <p:nvSpPr>
          <p:cNvPr id="3" name="Content Placeholder 2"/>
          <p:cNvSpPr>
            <a:spLocks noGrp="1"/>
          </p:cNvSpPr>
          <p:nvPr>
            <p:ph idx="1"/>
          </p:nvPr>
        </p:nvSpPr>
        <p:spPr>
          <a:xfrm>
            <a:off x="4038600" y="838200"/>
            <a:ext cx="4648200" cy="343501"/>
          </a:xfrm>
        </p:spPr>
        <p:txBody>
          <a:bodyPr/>
          <a:lstStyle/>
          <a:p>
            <a:pPr marL="292608" indent="-292608">
              <a:buFont typeface="Arial" panose="020B0604020202020204" pitchFamily="34" charset="0"/>
              <a:buChar char="•"/>
            </a:pPr>
            <a:r>
              <a:rPr lang="en-US" altLang="en-US" sz="2000" dirty="0"/>
              <a:t>If an equation of motion takes the form,</a:t>
            </a:r>
          </a:p>
        </p:txBody>
      </p:sp>
      <p:graphicFrame>
        <p:nvGraphicFramePr>
          <p:cNvPr id="14" name="Object 8"/>
          <p:cNvGraphicFramePr>
            <a:graphicFrameLocks noChangeAspect="1"/>
          </p:cNvGraphicFramePr>
          <p:nvPr>
            <p:extLst>
              <p:ext uri="{D42A27DB-BD31-4B8C-83A1-F6EECF244321}">
                <p14:modId xmlns:p14="http://schemas.microsoft.com/office/powerpoint/2010/main" val="28602228"/>
              </p:ext>
            </p:extLst>
          </p:nvPr>
        </p:nvGraphicFramePr>
        <p:xfrm>
          <a:off x="4393508" y="1216266"/>
          <a:ext cx="3149600" cy="406400"/>
        </p:xfrm>
        <a:graphic>
          <a:graphicData uri="http://schemas.openxmlformats.org/presentationml/2006/ole">
            <mc:AlternateContent xmlns:mc="http://schemas.openxmlformats.org/markup-compatibility/2006">
              <mc:Choice xmlns:v="urn:schemas-microsoft-com:vml" Requires="v">
                <p:oleObj spid="_x0000_s222792" name="Equation" r:id="rId5" imgW="3149600" imgH="406400" progId="Equation.3">
                  <p:embed/>
                </p:oleObj>
              </mc:Choice>
              <mc:Fallback>
                <p:oleObj name="Equation" r:id="rId5" imgW="31496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3508" y="1216266"/>
                        <a:ext cx="3149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359729" y="1573072"/>
            <a:ext cx="4343399" cy="669386"/>
          </a:xfrm>
        </p:spPr>
        <p:txBody>
          <a:bodyPr/>
          <a:lstStyle/>
          <a:p>
            <a:r>
              <a:rPr lang="en-US" altLang="en-US" sz="2000" dirty="0"/>
              <a:t>the corresponding motion may be considered as simple harmonic motion.</a:t>
            </a:r>
          </a:p>
        </p:txBody>
      </p:sp>
      <p:sp>
        <p:nvSpPr>
          <p:cNvPr id="7" name="Content Placeholder 6"/>
          <p:cNvSpPr>
            <a:spLocks noGrp="1"/>
          </p:cNvSpPr>
          <p:nvPr>
            <p:ph idx="14"/>
          </p:nvPr>
        </p:nvSpPr>
        <p:spPr>
          <a:xfrm>
            <a:off x="4112797" y="2272226"/>
            <a:ext cx="4038600" cy="343501"/>
          </a:xfrm>
        </p:spPr>
        <p:txBody>
          <a:bodyPr/>
          <a:lstStyle/>
          <a:p>
            <a:pPr marL="292608" indent="-292608">
              <a:buFont typeface="Arial" panose="020B0604020202020204" pitchFamily="34" charset="0"/>
              <a:buChar char="•"/>
            </a:pPr>
            <a:r>
              <a:rPr lang="en-US" altLang="en-US" sz="2000" dirty="0"/>
              <a:t>Analysis objective is to determine </a:t>
            </a:r>
          </a:p>
        </p:txBody>
      </p:sp>
      <p:graphicFrame>
        <p:nvGraphicFramePr>
          <p:cNvPr id="15" name="Object 14"/>
          <p:cNvGraphicFramePr>
            <a:graphicFrameLocks noChangeAspect="1"/>
          </p:cNvGraphicFramePr>
          <p:nvPr>
            <p:extLst>
              <p:ext uri="{D42A27DB-BD31-4B8C-83A1-F6EECF244321}">
                <p14:modId xmlns:p14="http://schemas.microsoft.com/office/powerpoint/2010/main" val="3561081674"/>
              </p:ext>
            </p:extLst>
          </p:nvPr>
        </p:nvGraphicFramePr>
        <p:xfrm>
          <a:off x="7959725" y="2327275"/>
          <a:ext cx="387350" cy="368300"/>
        </p:xfrm>
        <a:graphic>
          <a:graphicData uri="http://schemas.openxmlformats.org/presentationml/2006/ole">
            <mc:AlternateContent xmlns:mc="http://schemas.openxmlformats.org/markup-compatibility/2006">
              <mc:Choice xmlns:v="urn:schemas-microsoft-com:vml" Requires="v">
                <p:oleObj spid="_x0000_s222793" name="Equation" r:id="rId7" imgW="241200" imgH="228600" progId="Equation.DSMT4">
                  <p:embed/>
                </p:oleObj>
              </mc:Choice>
              <mc:Fallback>
                <p:oleObj name="Equation" r:id="rId7" imgW="241200" imgH="228600" progId="Equation.DSMT4">
                  <p:embed/>
                  <p:pic>
                    <p:nvPicPr>
                      <p:cNvPr id="0" name=""/>
                      <p:cNvPicPr/>
                      <p:nvPr/>
                    </p:nvPicPr>
                    <p:blipFill>
                      <a:blip r:embed="rId8"/>
                      <a:stretch>
                        <a:fillRect/>
                      </a:stretch>
                    </p:blipFill>
                    <p:spPr>
                      <a:xfrm>
                        <a:off x="7959725" y="2327275"/>
                        <a:ext cx="387350" cy="368300"/>
                      </a:xfrm>
                      <a:prstGeom prst="rect">
                        <a:avLst/>
                      </a:prstGeom>
                    </p:spPr>
                  </p:pic>
                </p:oleObj>
              </mc:Fallback>
            </mc:AlternateContent>
          </a:graphicData>
        </a:graphic>
      </p:graphicFrame>
      <p:sp>
        <p:nvSpPr>
          <p:cNvPr id="8" name="Content Placeholder 7"/>
          <p:cNvSpPr>
            <a:spLocks noGrp="1"/>
          </p:cNvSpPr>
          <p:nvPr>
            <p:ph idx="15"/>
          </p:nvPr>
        </p:nvSpPr>
        <p:spPr>
          <a:xfrm>
            <a:off x="4114800" y="2707575"/>
            <a:ext cx="4953000" cy="343501"/>
          </a:xfrm>
        </p:spPr>
        <p:txBody>
          <a:bodyPr/>
          <a:lstStyle/>
          <a:p>
            <a:pPr marL="292608" indent="-292608">
              <a:buFont typeface="Arial" panose="020B0604020202020204" pitchFamily="34" charset="0"/>
              <a:buChar char="•"/>
            </a:pPr>
            <a:r>
              <a:rPr lang="en-US" altLang="en-US" sz="2000" dirty="0"/>
              <a:t>Consider the oscillations of a square plate,</a:t>
            </a: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8523" y="3176650"/>
            <a:ext cx="2577677" cy="300919"/>
          </a:xfrm>
          <a:prstGeom prst="rect">
            <a:avLst/>
          </a:prstGeom>
        </p:spPr>
      </p:pic>
      <p:graphicFrame>
        <p:nvGraphicFramePr>
          <p:cNvPr id="13" name="Object 6"/>
          <p:cNvGraphicFramePr>
            <a:graphicFrameLocks noChangeAspect="1"/>
          </p:cNvGraphicFramePr>
          <p:nvPr>
            <p:extLst>
              <p:ext uri="{D42A27DB-BD31-4B8C-83A1-F6EECF244321}">
                <p14:modId xmlns:p14="http://schemas.microsoft.com/office/powerpoint/2010/main" val="2736512771"/>
              </p:ext>
            </p:extLst>
          </p:nvPr>
        </p:nvGraphicFramePr>
        <p:xfrm>
          <a:off x="4509655" y="3602182"/>
          <a:ext cx="4329545" cy="415636"/>
        </p:xfrm>
        <a:graphic>
          <a:graphicData uri="http://schemas.openxmlformats.org/presentationml/2006/ole">
            <mc:AlternateContent xmlns:mc="http://schemas.openxmlformats.org/markup-compatibility/2006">
              <mc:Choice xmlns:v="urn:schemas-microsoft-com:vml" Requires="v">
                <p:oleObj spid="_x0000_s222794" name="Equation" r:id="rId10" imgW="4762500" imgH="457200" progId="Equation.3">
                  <p:embed/>
                </p:oleObj>
              </mc:Choice>
              <mc:Fallback>
                <p:oleObj name="Equation" r:id="rId10" imgW="476250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9655" y="3602182"/>
                        <a:ext cx="4329545" cy="415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3584920394"/>
              </p:ext>
            </p:extLst>
          </p:nvPr>
        </p:nvGraphicFramePr>
        <p:xfrm>
          <a:off x="5186218" y="4179125"/>
          <a:ext cx="2586182" cy="554182"/>
        </p:xfrm>
        <a:graphic>
          <a:graphicData uri="http://schemas.openxmlformats.org/presentationml/2006/ole">
            <mc:AlternateContent xmlns:mc="http://schemas.openxmlformats.org/markup-compatibility/2006">
              <mc:Choice xmlns:v="urn:schemas-microsoft-com:vml" Requires="v">
                <p:oleObj spid="_x0000_s222795" name="Equation" r:id="rId12" imgW="2844800" imgH="609600" progId="Equation.3">
                  <p:embed/>
                </p:oleObj>
              </mc:Choice>
              <mc:Fallback>
                <p:oleObj name="Equation" r:id="rId12" imgW="2844800" imgH="609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6218" y="4179125"/>
                        <a:ext cx="2586182" cy="554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1156091852"/>
              </p:ext>
            </p:extLst>
          </p:nvPr>
        </p:nvGraphicFramePr>
        <p:xfrm>
          <a:off x="4521200" y="4876800"/>
          <a:ext cx="3860800" cy="711200"/>
        </p:xfrm>
        <a:graphic>
          <a:graphicData uri="http://schemas.openxmlformats.org/presentationml/2006/ole">
            <mc:AlternateContent xmlns:mc="http://schemas.openxmlformats.org/markup-compatibility/2006">
              <mc:Choice xmlns:v="urn:schemas-microsoft-com:vml" Requires="v">
                <p:oleObj spid="_x0000_s222796" name="Equation" r:id="rId14" imgW="3860800" imgH="711200" progId="Equation.3">
                  <p:embed/>
                </p:oleObj>
              </mc:Choice>
              <mc:Fallback>
                <p:oleObj name="Equation" r:id="rId14" imgW="3860800" imgH="711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21200" y="4876800"/>
                        <a:ext cx="38608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4112796" y="5676299"/>
            <a:ext cx="4345403" cy="343501"/>
          </a:xfrm>
        </p:spPr>
        <p:txBody>
          <a:bodyPr/>
          <a:lstStyle/>
          <a:p>
            <a:pPr marL="292608" indent="-292608">
              <a:buFont typeface="Arial" panose="020B0604020202020204" pitchFamily="34" charset="0"/>
              <a:buChar char="•"/>
            </a:pPr>
            <a:r>
              <a:rPr lang="en-US" altLang="en-US" sz="2000" dirty="0"/>
              <a:t>For an equivalent simple pendulum,</a:t>
            </a:r>
          </a:p>
        </p:txBody>
      </p:sp>
      <p:graphicFrame>
        <p:nvGraphicFramePr>
          <p:cNvPr id="10" name="Object 5"/>
          <p:cNvGraphicFramePr>
            <a:graphicFrameLocks noChangeAspect="1"/>
          </p:cNvGraphicFramePr>
          <p:nvPr>
            <p:extLst>
              <p:ext uri="{D42A27DB-BD31-4B8C-83A1-F6EECF244321}">
                <p14:modId xmlns:p14="http://schemas.microsoft.com/office/powerpoint/2010/main" val="2431266729"/>
              </p:ext>
            </p:extLst>
          </p:nvPr>
        </p:nvGraphicFramePr>
        <p:xfrm>
          <a:off x="5638800" y="6096000"/>
          <a:ext cx="838200" cy="317500"/>
        </p:xfrm>
        <a:graphic>
          <a:graphicData uri="http://schemas.openxmlformats.org/presentationml/2006/ole">
            <mc:AlternateContent xmlns:mc="http://schemas.openxmlformats.org/markup-compatibility/2006">
              <mc:Choice xmlns:v="urn:schemas-microsoft-com:vml" Requires="v">
                <p:oleObj spid="_x0000_s222797" name="Equation" r:id="rId16" imgW="837836" imgH="317362" progId="Equation.3">
                  <p:embed/>
                </p:oleObj>
              </mc:Choice>
              <mc:Fallback>
                <p:oleObj name="Equation" r:id="rId16" imgW="837836" imgH="31736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38800" y="6096000"/>
                        <a:ext cx="8382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5455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19.2 </a:t>
            </a:r>
            <a:r>
              <a:rPr lang="en-US" altLang="en-US" sz="1000" dirty="0">
                <a:ea typeface="ＭＳ Ｐゴシック" pitchFamily="34" charset="-128"/>
              </a:rPr>
              <a:t>1</a:t>
            </a:r>
            <a:endParaRPr lang="en-US" sz="1000" dirty="0"/>
          </a:p>
        </p:txBody>
      </p:sp>
      <p:pic>
        <p:nvPicPr>
          <p:cNvPr id="10" name="Picture 9" descr="A cable wraps around the bottom of the cylinder. The left side of the cable is attached directly to a support on the ceiling. The right side of the cable is attached to the bottom of a spring, the otherside of which is attached to the ceil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27" y="1219200"/>
            <a:ext cx="1998552" cy="2679309"/>
          </a:xfrm>
          <a:prstGeom prst="rect">
            <a:avLst/>
          </a:prstGeom>
        </p:spPr>
      </p:pic>
      <p:sp>
        <p:nvSpPr>
          <p:cNvPr id="8" name="Content Placeholder 7"/>
          <p:cNvSpPr>
            <a:spLocks noGrp="1"/>
          </p:cNvSpPr>
          <p:nvPr>
            <p:ph idx="15"/>
          </p:nvPr>
        </p:nvSpPr>
        <p:spPr>
          <a:xfrm>
            <a:off x="228600" y="4337990"/>
            <a:ext cx="3733800" cy="1834209"/>
          </a:xfrm>
        </p:spPr>
        <p:txBody>
          <a:bodyPr/>
          <a:lstStyle/>
          <a:p>
            <a:pPr>
              <a:spcBef>
                <a:spcPct val="50000"/>
              </a:spcBef>
            </a:pPr>
            <a:r>
              <a:rPr lang="en-US" altLang="en-US" sz="2000" dirty="0"/>
              <a:t>A cylinder of weight </a:t>
            </a:r>
            <a:r>
              <a:rPr lang="en-US" altLang="en-US" sz="2000" i="1" dirty="0"/>
              <a:t>W</a:t>
            </a:r>
            <a:r>
              <a:rPr lang="en-US" altLang="en-US" sz="2000" dirty="0"/>
              <a:t> is suspended as shown.</a:t>
            </a:r>
          </a:p>
          <a:p>
            <a:pPr>
              <a:spcBef>
                <a:spcPct val="50000"/>
              </a:spcBef>
            </a:pPr>
            <a:r>
              <a:rPr lang="en-US" altLang="en-US" sz="2000" dirty="0"/>
              <a:t>Determine the period and natural frequency of vibrations of the cylinder.</a:t>
            </a:r>
          </a:p>
        </p:txBody>
      </p:sp>
      <p:sp>
        <p:nvSpPr>
          <p:cNvPr id="3" name="Content Placeholder 2"/>
          <p:cNvSpPr>
            <a:spLocks noGrp="1"/>
          </p:cNvSpPr>
          <p:nvPr>
            <p:ph idx="1"/>
          </p:nvPr>
        </p:nvSpPr>
        <p:spPr>
          <a:xfrm>
            <a:off x="4114800" y="1105098"/>
            <a:ext cx="4724400" cy="1561902"/>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From the kinematics of the system, relate the linear displacement and acceleration to the rotation of the cylinder.</a:t>
            </a:r>
          </a:p>
        </p:txBody>
      </p:sp>
      <p:sp>
        <p:nvSpPr>
          <p:cNvPr id="6" name="Content Placeholder 5"/>
          <p:cNvSpPr>
            <a:spLocks noGrp="1"/>
          </p:cNvSpPr>
          <p:nvPr>
            <p:ph idx="13"/>
          </p:nvPr>
        </p:nvSpPr>
        <p:spPr>
          <a:xfrm>
            <a:off x="4114800" y="2823972"/>
            <a:ext cx="4724400" cy="1290828"/>
          </a:xfrm>
        </p:spPr>
        <p:txBody>
          <a:bodyPr/>
          <a:lstStyle/>
          <a:p>
            <a:pPr marL="292608" indent="-292608">
              <a:buFont typeface="Arial" panose="020B0604020202020204" pitchFamily="34" charset="0"/>
              <a:buChar char="•"/>
            </a:pPr>
            <a:r>
              <a:rPr lang="en-US" altLang="en-US" sz="2000" dirty="0"/>
              <a:t>Based on a free-body-diagram equation for the equivalence of the external and effective forces, write the equation of motion.</a:t>
            </a:r>
          </a:p>
        </p:txBody>
      </p:sp>
      <p:sp>
        <p:nvSpPr>
          <p:cNvPr id="7" name="Content Placeholder 6"/>
          <p:cNvSpPr>
            <a:spLocks noGrp="1"/>
          </p:cNvSpPr>
          <p:nvPr>
            <p:ph idx="14"/>
          </p:nvPr>
        </p:nvSpPr>
        <p:spPr>
          <a:xfrm>
            <a:off x="4114800" y="4321552"/>
            <a:ext cx="4876800" cy="1012448"/>
          </a:xfrm>
        </p:spPr>
        <p:txBody>
          <a:bodyPr/>
          <a:lstStyle/>
          <a:p>
            <a:pPr marL="292608" indent="-292608">
              <a:buFont typeface="Arial" panose="020B0604020202020204" pitchFamily="34" charset="0"/>
              <a:buChar char="•"/>
            </a:pPr>
            <a:r>
              <a:rPr lang="en-US" altLang="en-US" sz="2000" dirty="0"/>
              <a:t>Substitute the kinematic relations to arrive at an equation involving only the angular displacement and acceleration.</a:t>
            </a:r>
          </a:p>
        </p:txBody>
      </p:sp>
    </p:spTree>
    <p:extLst>
      <p:ext uri="{BB962C8B-B14F-4D97-AF65-F5344CB8AC3E}">
        <p14:creationId xmlns:p14="http://schemas.microsoft.com/office/powerpoint/2010/main" val="366316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19.2 </a:t>
            </a:r>
            <a:r>
              <a:rPr lang="en-US" altLang="en-US" sz="900" dirty="0">
                <a:ea typeface="ＭＳ Ｐゴシック" pitchFamily="34" charset="-128"/>
              </a:rPr>
              <a:t>2</a:t>
            </a:r>
            <a:endParaRPr lang="en-US" dirty="0"/>
          </a:p>
        </p:txBody>
      </p:sp>
      <p:pic>
        <p:nvPicPr>
          <p:cNvPr id="20" name="Picture 19" descr="x_bar is the downward displacement of the center of mass of the cylinder. delta is the downward displacement of the right side of the cylinder (and the stretch of the spring). The angle of rotation of the cylinder theta and the angular acceleration alpha are drawn clockwise, and the acceleration of G, a_bar is downw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95400"/>
            <a:ext cx="2543612" cy="1527303"/>
          </a:xfrm>
          <a:prstGeom prst="rect">
            <a:avLst/>
          </a:prstGeom>
        </p:spPr>
      </p:pic>
      <p:pic>
        <p:nvPicPr>
          <p:cNvPr id="21" name="Picture 20" descr="The FBD shows string  tension T1 upward at the left side of the cylinder and spring force T2 upward at the right side, with weight W acting downward at G. The KD shows the linear inertial term downward at G and the angular inertial term clockwise at 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438554"/>
            <a:ext cx="2604363" cy="1224114"/>
          </a:xfrm>
          <a:prstGeom prst="rect">
            <a:avLst/>
          </a:prstGeom>
        </p:spPr>
      </p:pic>
      <p:sp>
        <p:nvSpPr>
          <p:cNvPr id="3" name="Content Placeholder 2"/>
          <p:cNvSpPr>
            <a:spLocks noGrp="1"/>
          </p:cNvSpPr>
          <p:nvPr>
            <p:ph idx="1"/>
          </p:nvPr>
        </p:nvSpPr>
        <p:spPr>
          <a:xfrm>
            <a:off x="2819400" y="838200"/>
            <a:ext cx="6172200" cy="1066800"/>
          </a:xfrm>
        </p:spPr>
        <p:txBody>
          <a:bodyPr/>
          <a:lstStyle/>
          <a:p>
            <a:r>
              <a:rPr lang="en-US" altLang="en-US" sz="1800" b="1" dirty="0">
                <a:solidFill>
                  <a:srgbClr val="C00000"/>
                </a:solidFill>
              </a:rPr>
              <a:t>Modeling and Analysis:</a:t>
            </a:r>
          </a:p>
          <a:p>
            <a:pPr marL="292608" indent="-292608">
              <a:buFontTx/>
              <a:buChar char="•"/>
            </a:pPr>
            <a:r>
              <a:rPr lang="en-US" altLang="en-US" sz="1800" dirty="0"/>
              <a:t>From the kinematics of the system, relate the linear displacement and acceleration to the rotation of the cylinder.</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6659" y="1966252"/>
            <a:ext cx="3947141" cy="624548"/>
          </a:xfrm>
          <a:prstGeom prst="rect">
            <a:avLst/>
          </a:prstGeom>
        </p:spPr>
      </p:pic>
      <p:sp>
        <p:nvSpPr>
          <p:cNvPr id="6" name="Content Placeholder 5"/>
          <p:cNvSpPr>
            <a:spLocks noGrp="1"/>
          </p:cNvSpPr>
          <p:nvPr>
            <p:ph idx="13"/>
          </p:nvPr>
        </p:nvSpPr>
        <p:spPr>
          <a:xfrm>
            <a:off x="2819400" y="2674419"/>
            <a:ext cx="6269038" cy="602181"/>
          </a:xfrm>
        </p:spPr>
        <p:txBody>
          <a:bodyPr/>
          <a:lstStyle/>
          <a:p>
            <a:pPr marL="292608" indent="-292608">
              <a:buFont typeface="Arial" panose="020B0604020202020204" pitchFamily="34" charset="0"/>
              <a:buChar char="•"/>
            </a:pPr>
            <a:r>
              <a:rPr lang="en-US" altLang="en-US" sz="1800" dirty="0"/>
              <a:t>Based on a free-body-diagram equation for the equivalence of the external and effective forces, write the equation of motion.</a:t>
            </a: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00" y="3365446"/>
            <a:ext cx="1729120" cy="252916"/>
          </a:xfrm>
          <a:prstGeom prst="rect">
            <a:avLst/>
          </a:prstGeom>
        </p:spPr>
      </p:pic>
      <p:graphicFrame>
        <p:nvGraphicFramePr>
          <p:cNvPr id="15" name="Object 7"/>
          <p:cNvGraphicFramePr>
            <a:graphicFrameLocks noChangeAspect="1"/>
          </p:cNvGraphicFramePr>
          <p:nvPr>
            <p:extLst>
              <p:ext uri="{D42A27DB-BD31-4B8C-83A1-F6EECF244321}">
                <p14:modId xmlns:p14="http://schemas.microsoft.com/office/powerpoint/2010/main" val="297016224"/>
              </p:ext>
            </p:extLst>
          </p:nvPr>
        </p:nvGraphicFramePr>
        <p:xfrm>
          <a:off x="6615888" y="3405699"/>
          <a:ext cx="1836777" cy="251901"/>
        </p:xfrm>
        <a:graphic>
          <a:graphicData uri="http://schemas.openxmlformats.org/presentationml/2006/ole">
            <mc:AlternateContent xmlns:mc="http://schemas.openxmlformats.org/markup-compatibility/2006">
              <mc:Choice xmlns:v="urn:schemas-microsoft-com:vml" Requires="v">
                <p:oleObj spid="_x0000_s223822" name="Equation" r:id="rId7" imgW="2222500" imgH="304800" progId="Equation.3">
                  <p:embed/>
                </p:oleObj>
              </mc:Choice>
              <mc:Fallback>
                <p:oleObj name="Equation" r:id="rId7" imgW="2222500" imgH="304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5888" y="3405699"/>
                        <a:ext cx="1836777" cy="2519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2904209116"/>
              </p:ext>
            </p:extLst>
          </p:nvPr>
        </p:nvGraphicFramePr>
        <p:xfrm>
          <a:off x="3594100" y="3733800"/>
          <a:ext cx="3111500" cy="393700"/>
        </p:xfrm>
        <a:graphic>
          <a:graphicData uri="http://schemas.openxmlformats.org/presentationml/2006/ole">
            <mc:AlternateContent xmlns:mc="http://schemas.openxmlformats.org/markup-compatibility/2006">
              <mc:Choice xmlns:v="urn:schemas-microsoft-com:vml" Requires="v">
                <p:oleObj spid="_x0000_s223823" name="Equation" r:id="rId9" imgW="3111500" imgH="393700" progId="Equation.3">
                  <p:embed/>
                </p:oleObj>
              </mc:Choice>
              <mc:Fallback>
                <p:oleObj name="Equation" r:id="rId9" imgW="31115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4100" y="3733800"/>
                        <a:ext cx="3111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048000" y="4248150"/>
            <a:ext cx="5791200" cy="628650"/>
          </a:xfrm>
        </p:spPr>
        <p:txBody>
          <a:bodyPr/>
          <a:lstStyle/>
          <a:p>
            <a:pPr marL="292608" indent="-292608">
              <a:buFont typeface="Arial" panose="020B0604020202020204" pitchFamily="34" charset="0"/>
              <a:buChar char="•"/>
            </a:pPr>
            <a:r>
              <a:rPr lang="en-US" altLang="en-US" sz="1800" dirty="0"/>
              <a:t>Substitute the kinematic relations to arrive at an equation involving only the angular displacement and acceleration.</a:t>
            </a:r>
          </a:p>
        </p:txBody>
      </p:sp>
      <p:graphicFrame>
        <p:nvGraphicFramePr>
          <p:cNvPr id="10" name="Object 5"/>
          <p:cNvGraphicFramePr>
            <a:graphicFrameLocks noChangeAspect="1"/>
          </p:cNvGraphicFramePr>
          <p:nvPr>
            <p:extLst>
              <p:ext uri="{D42A27DB-BD31-4B8C-83A1-F6EECF244321}">
                <p14:modId xmlns:p14="http://schemas.microsoft.com/office/powerpoint/2010/main" val="1117323705"/>
              </p:ext>
            </p:extLst>
          </p:nvPr>
        </p:nvGraphicFramePr>
        <p:xfrm>
          <a:off x="3505200" y="4981705"/>
          <a:ext cx="2946715" cy="809495"/>
        </p:xfrm>
        <a:graphic>
          <a:graphicData uri="http://schemas.openxmlformats.org/presentationml/2006/ole">
            <mc:AlternateContent xmlns:mc="http://schemas.openxmlformats.org/markup-compatibility/2006">
              <mc:Choice xmlns:v="urn:schemas-microsoft-com:vml" Requires="v">
                <p:oleObj spid="_x0000_s223824" name="Equation" r:id="rId11" imgW="2489040" imgH="660240" progId="Equation.3">
                  <p:embed/>
                </p:oleObj>
              </mc:Choice>
              <mc:Fallback>
                <p:oleObj name="Equation" r:id="rId11" imgW="2489040" imgH="660240" progId="Equation.3">
                  <p:embed/>
                  <p:pic>
                    <p:nvPicPr>
                      <p:cNvPr id="0" name=""/>
                      <p:cNvPicPr>
                        <a:picLocks noChangeAspect="1" noChangeArrowheads="1"/>
                      </p:cNvPicPr>
                      <p:nvPr/>
                    </p:nvPicPr>
                    <p:blipFill>
                      <a:blip r:embed="rId12"/>
                      <a:srcRect/>
                      <a:stretch>
                        <a:fillRect/>
                      </a:stretch>
                    </p:blipFill>
                    <p:spPr bwMode="auto">
                      <a:xfrm>
                        <a:off x="3505200" y="4981705"/>
                        <a:ext cx="2946715" cy="809495"/>
                      </a:xfrm>
                      <a:prstGeom prst="rect">
                        <a:avLst/>
                      </a:prstGeom>
                      <a:noFill/>
                      <a:ln>
                        <a:noFill/>
                      </a:ln>
                      <a:effec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2502152860"/>
              </p:ext>
            </p:extLst>
          </p:nvPr>
        </p:nvGraphicFramePr>
        <p:xfrm>
          <a:off x="3514226" y="5923474"/>
          <a:ext cx="829174" cy="503802"/>
        </p:xfrm>
        <a:graphic>
          <a:graphicData uri="http://schemas.openxmlformats.org/presentationml/2006/ole">
            <mc:AlternateContent xmlns:mc="http://schemas.openxmlformats.org/markup-compatibility/2006">
              <mc:Choice xmlns:v="urn:schemas-microsoft-com:vml" Requires="v">
                <p:oleObj spid="_x0000_s223825" name="Equation" r:id="rId13" imgW="1002865" imgH="609336" progId="Equation.3">
                  <p:embed/>
                </p:oleObj>
              </mc:Choice>
              <mc:Fallback>
                <p:oleObj name="Equation" r:id="rId13" imgW="1002865" imgH="60933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14226" y="5923474"/>
                        <a:ext cx="829174" cy="50380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1282946315"/>
              </p:ext>
            </p:extLst>
          </p:nvPr>
        </p:nvGraphicFramePr>
        <p:xfrm>
          <a:off x="5029200" y="5907731"/>
          <a:ext cx="1437934" cy="535289"/>
        </p:xfrm>
        <a:graphic>
          <a:graphicData uri="http://schemas.openxmlformats.org/presentationml/2006/ole">
            <mc:AlternateContent xmlns:mc="http://schemas.openxmlformats.org/markup-compatibility/2006">
              <mc:Choice xmlns:v="urn:schemas-microsoft-com:vml" Requires="v">
                <p:oleObj spid="_x0000_s223826" name="Equation" r:id="rId15" imgW="1739900" imgH="647700" progId="Equation.3">
                  <p:embed/>
                </p:oleObj>
              </mc:Choice>
              <mc:Fallback>
                <p:oleObj name="Equation" r:id="rId15" imgW="1739900" imgH="6477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9200" y="5907731"/>
                        <a:ext cx="1437934" cy="53528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4118086911"/>
              </p:ext>
            </p:extLst>
          </p:nvPr>
        </p:nvGraphicFramePr>
        <p:xfrm>
          <a:off x="7162800" y="5923474"/>
          <a:ext cx="1511405" cy="503802"/>
        </p:xfrm>
        <a:graphic>
          <a:graphicData uri="http://schemas.openxmlformats.org/presentationml/2006/ole">
            <mc:AlternateContent xmlns:mc="http://schemas.openxmlformats.org/markup-compatibility/2006">
              <mc:Choice xmlns:v="urn:schemas-microsoft-com:vml" Requires="v">
                <p:oleObj spid="_x0000_s223827" name="Equation" r:id="rId17" imgW="1828800" imgH="609600" progId="Equation.3">
                  <p:embed/>
                </p:oleObj>
              </mc:Choice>
              <mc:Fallback>
                <p:oleObj name="Equation" r:id="rId17" imgW="1828800" imgH="609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62800" y="5923474"/>
                        <a:ext cx="1511405" cy="50380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8518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altLang="en-US" sz="4000" b="1" dirty="0">
                <a:ea typeface="ＭＳ Ｐゴシック" pitchFamily="34" charset="-128"/>
              </a:rPr>
              <a:t>Sample Problem 19.2 </a:t>
            </a:r>
            <a:r>
              <a:rPr lang="en-US" altLang="en-US" sz="900" dirty="0">
                <a:ea typeface="ＭＳ Ｐゴシック" pitchFamily="34" charset="-128"/>
              </a:rPr>
              <a:t>3</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727" y="1295400"/>
            <a:ext cx="1998552" cy="2679309"/>
          </a:xfrm>
          <a:prstGeom prst="rect">
            <a:avLst/>
          </a:prstGeom>
        </p:spPr>
      </p:pic>
      <p:sp>
        <p:nvSpPr>
          <p:cNvPr id="3" name="Content Placeholder 2"/>
          <p:cNvSpPr>
            <a:spLocks noGrp="1"/>
          </p:cNvSpPr>
          <p:nvPr>
            <p:ph idx="1"/>
          </p:nvPr>
        </p:nvSpPr>
        <p:spPr>
          <a:xfrm>
            <a:off x="4191000" y="1492758"/>
            <a:ext cx="4495800" cy="1936242"/>
          </a:xfrm>
        </p:spPr>
        <p:txBody>
          <a:bodyPr/>
          <a:lstStyle/>
          <a:p>
            <a:pPr>
              <a:spcBef>
                <a:spcPct val="50000"/>
              </a:spcBef>
            </a:pPr>
            <a:r>
              <a:rPr lang="en-US" altLang="en-US" sz="2000" b="1" dirty="0">
                <a:solidFill>
                  <a:srgbClr val="C00000"/>
                </a:solidFill>
              </a:rPr>
              <a:t>Reflect and Think:</a:t>
            </a:r>
          </a:p>
          <a:p>
            <a:pPr marL="292608" indent="-292608">
              <a:spcBef>
                <a:spcPct val="50000"/>
              </a:spcBef>
              <a:buFontTx/>
              <a:buChar char="•"/>
            </a:pPr>
            <a:r>
              <a:rPr lang="en-US" altLang="en-US" sz="2000" dirty="0"/>
              <a:t>If the cylinder had been smooth, it would not have rotated when displaced downward. Also note that the answers you obtained are independent of r.</a:t>
            </a:r>
          </a:p>
        </p:txBody>
      </p:sp>
    </p:spTree>
    <p:extLst>
      <p:ext uri="{BB962C8B-B14F-4D97-AF65-F5344CB8AC3E}">
        <p14:creationId xmlns:p14="http://schemas.microsoft.com/office/powerpoint/2010/main" val="277408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69D6307-CFE1-4574-B25B-A53616CE2992}"/>
              </a:ext>
            </a:extLst>
          </p:cNvPr>
          <p:cNvSpPr>
            <a:spLocks noGrp="1"/>
          </p:cNvSpPr>
          <p:nvPr>
            <p:ph type="ctrTitle"/>
          </p:nvPr>
        </p:nvSpPr>
        <p:spPr>
          <a:xfrm>
            <a:off x="160178" y="2063541"/>
            <a:ext cx="4293870" cy="609600"/>
          </a:xfrm>
        </p:spPr>
        <p:txBody>
          <a:bodyPr anchor="ctr"/>
          <a:lstStyle/>
          <a:p>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Chapter 19</a:t>
            </a:r>
            <a:endParaRPr lang="en-IN" dirty="0">
              <a:solidFill>
                <a:schemeClr val="tx1"/>
              </a:solidFill>
            </a:endParaRPr>
          </a:p>
        </p:txBody>
      </p:sp>
      <p:sp>
        <p:nvSpPr>
          <p:cNvPr id="11" name="Text Placeholder 2">
            <a:extLst>
              <a:ext uri="{FF2B5EF4-FFF2-40B4-BE49-F238E27FC236}">
                <a16:creationId xmlns:a16="http://schemas.microsoft.com/office/drawing/2014/main" id="{E9CF09DB-A8FA-40C6-A94C-5567B0816C27}"/>
              </a:ext>
            </a:extLst>
          </p:cNvPr>
          <p:cNvSpPr>
            <a:spLocks noGrp="1"/>
          </p:cNvSpPr>
          <p:nvPr>
            <p:ph type="body" sz="quarter" idx="10"/>
          </p:nvPr>
        </p:nvSpPr>
        <p:spPr>
          <a:xfrm>
            <a:off x="160178" y="2739914"/>
            <a:ext cx="4293870" cy="990600"/>
          </a:xfrm>
        </p:spPr>
        <p:txBody>
          <a:bodyPr anchor="ctr"/>
          <a:lstStyle/>
          <a:p>
            <a:r>
              <a:rPr lang="en-US" altLang="en-US" sz="2800" b="1" dirty="0">
                <a:solidFill>
                  <a:schemeClr val="tx1"/>
                </a:solidFill>
                <a:latin typeface="Times New Roman" panose="02020603050405020304" pitchFamily="18" charset="0"/>
                <a:ea typeface="ＭＳ Ｐゴシック" pitchFamily="34" charset="-128"/>
                <a:cs typeface="Times New Roman" panose="02020603050405020304" pitchFamily="18" charset="0"/>
              </a:rPr>
              <a:t>Mechanical Vibrations</a:t>
            </a:r>
          </a:p>
        </p:txBody>
      </p:sp>
      <p:pic>
        <p:nvPicPr>
          <p:cNvPr id="12" name="Picture 11">
            <a:extLst>
              <a:ext uri="{FF2B5EF4-FFF2-40B4-BE49-F238E27FC236}">
                <a16:creationId xmlns:a16="http://schemas.microsoft.com/office/drawing/2014/main" id="{4D6C2196-0C45-4E5A-9CCA-205234A69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752600"/>
            <a:ext cx="4110658" cy="2736654"/>
          </a:xfrm>
          <a:prstGeom prst="rect">
            <a:avLst/>
          </a:prstGeom>
        </p:spPr>
      </p:pic>
    </p:spTree>
    <p:extLst>
      <p:ext uri="{BB962C8B-B14F-4D97-AF65-F5344CB8AC3E}">
        <p14:creationId xmlns:p14="http://schemas.microsoft.com/office/powerpoint/2010/main" val="69209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986"/>
            <a:ext cx="8229600" cy="670560"/>
          </a:xfrm>
        </p:spPr>
        <p:txBody>
          <a:bodyPr/>
          <a:lstStyle/>
          <a:p>
            <a:r>
              <a:rPr lang="en-US" altLang="en-US" b="1" dirty="0">
                <a:ea typeface="ＭＳ Ｐゴシック" pitchFamily="34" charset="-128"/>
              </a:rPr>
              <a:t>Sample Problem 19.3 </a:t>
            </a:r>
            <a:r>
              <a:rPr lang="en-US" altLang="en-US" sz="1000" dirty="0">
                <a:ea typeface="ＭＳ Ｐゴシック" pitchFamily="34" charset="-128"/>
              </a:rPr>
              <a:t>1</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23" y="1235244"/>
            <a:ext cx="2373280" cy="1659417"/>
          </a:xfrm>
          <a:prstGeom prst="rect">
            <a:avLst/>
          </a:prstGeom>
        </p:spPr>
      </p:pic>
      <p:graphicFrame>
        <p:nvGraphicFramePr>
          <p:cNvPr id="10" name="Object 2"/>
          <p:cNvGraphicFramePr>
            <a:graphicFrameLocks noChangeAspect="1"/>
          </p:cNvGraphicFramePr>
          <p:nvPr>
            <p:extLst>
              <p:ext uri="{D42A27DB-BD31-4B8C-83A1-F6EECF244321}">
                <p14:modId xmlns:p14="http://schemas.microsoft.com/office/powerpoint/2010/main" val="3933364143"/>
              </p:ext>
            </p:extLst>
          </p:nvPr>
        </p:nvGraphicFramePr>
        <p:xfrm>
          <a:off x="949570" y="3029146"/>
          <a:ext cx="742460" cy="503412"/>
        </p:xfrm>
        <a:graphic>
          <a:graphicData uri="http://schemas.openxmlformats.org/presentationml/2006/ole">
            <mc:AlternateContent xmlns:mc="http://schemas.openxmlformats.org/markup-compatibility/2006">
              <mc:Choice xmlns:v="urn:schemas-microsoft-com:vml" Requires="v">
                <p:oleObj spid="_x0000_s224448" name="Equation" r:id="rId4" imgW="507960" imgH="342720" progId="Equation.DSMT4">
                  <p:embed/>
                </p:oleObj>
              </mc:Choice>
              <mc:Fallback>
                <p:oleObj name="Equation" r:id="rId4" imgW="507960" imgH="342720" progId="Equation.DSMT4">
                  <p:embed/>
                  <p:pic>
                    <p:nvPicPr>
                      <p:cNvPr id="0" name=""/>
                      <p:cNvPicPr>
                        <a:picLocks noChangeAspect="1" noChangeArrowheads="1"/>
                      </p:cNvPicPr>
                      <p:nvPr/>
                    </p:nvPicPr>
                    <p:blipFill>
                      <a:blip r:embed="rId5"/>
                      <a:srcRect/>
                      <a:stretch>
                        <a:fillRect/>
                      </a:stretch>
                    </p:blipFill>
                    <p:spPr bwMode="auto">
                      <a:xfrm>
                        <a:off x="949570" y="3029146"/>
                        <a:ext cx="742460" cy="50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340706052"/>
              </p:ext>
            </p:extLst>
          </p:nvPr>
        </p:nvGraphicFramePr>
        <p:xfrm>
          <a:off x="2331028" y="3201163"/>
          <a:ext cx="900545" cy="265545"/>
        </p:xfrm>
        <a:graphic>
          <a:graphicData uri="http://schemas.openxmlformats.org/presentationml/2006/ole">
            <mc:AlternateContent xmlns:mc="http://schemas.openxmlformats.org/markup-compatibility/2006">
              <mc:Choice xmlns:v="urn:schemas-microsoft-com:vml" Requires="v">
                <p:oleObj spid="_x0000_s224449" name="Equation" r:id="rId6" imgW="990170" imgH="291973" progId="Equation.3">
                  <p:embed/>
                </p:oleObj>
              </mc:Choice>
              <mc:Fallback>
                <p:oleObj name="Equation" r:id="rId6" imgW="990170" imgH="29197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1028" y="3201163"/>
                        <a:ext cx="900545" cy="265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228600" y="3517768"/>
            <a:ext cx="4495800" cy="2959232"/>
          </a:xfrm>
        </p:spPr>
        <p:txBody>
          <a:bodyPr/>
          <a:lstStyle/>
          <a:p>
            <a:pPr>
              <a:spcBef>
                <a:spcPts val="0"/>
              </a:spcBef>
              <a:spcAft>
                <a:spcPts val="0"/>
              </a:spcAft>
            </a:pPr>
            <a:r>
              <a:rPr lang="en-US" altLang="en-US" sz="2000" dirty="0"/>
              <a:t>The disk and gear undergo torsional vibration with the periods shown.  Assume that the moment exerted by the wire is proportional to the twist angle.</a:t>
            </a:r>
          </a:p>
          <a:p>
            <a:pPr>
              <a:spcBef>
                <a:spcPts val="1000"/>
              </a:spcBef>
              <a:spcAft>
                <a:spcPts val="0"/>
              </a:spcAft>
            </a:pPr>
            <a:r>
              <a:rPr lang="en-US" altLang="en-US" sz="2000" dirty="0"/>
              <a:t>Determine </a:t>
            </a:r>
            <a:r>
              <a:rPr lang="en-US" altLang="en-US" sz="2000" i="1" dirty="0"/>
              <a:t>a</a:t>
            </a:r>
            <a:r>
              <a:rPr lang="en-US" altLang="en-US" sz="2000" dirty="0"/>
              <a:t>) the wire torsional spring constant, </a:t>
            </a:r>
            <a:r>
              <a:rPr lang="en-US" altLang="en-US" sz="2000" i="1" dirty="0"/>
              <a:t>b</a:t>
            </a:r>
            <a:r>
              <a:rPr lang="en-US" altLang="en-US" sz="2000" dirty="0"/>
              <a:t>) the centroidal moment of inertia of the gear, and </a:t>
            </a:r>
            <a:r>
              <a:rPr lang="en-US" altLang="en-US" sz="2000" i="1" dirty="0"/>
              <a:t>c</a:t>
            </a:r>
            <a:r>
              <a:rPr lang="en-US" altLang="en-US" sz="2000" dirty="0"/>
              <a:t>) the maximum angular velocity of the gear if rotated through 90</a:t>
            </a:r>
            <a:r>
              <a:rPr lang="en-US" altLang="en-US" sz="2000" baseline="30000" dirty="0"/>
              <a:t>o</a:t>
            </a:r>
            <a:r>
              <a:rPr lang="en-US" altLang="en-US" sz="2000" dirty="0"/>
              <a:t> and released.</a:t>
            </a:r>
          </a:p>
        </p:txBody>
      </p:sp>
      <p:sp>
        <p:nvSpPr>
          <p:cNvPr id="3" name="Content Placeholder 2"/>
          <p:cNvSpPr>
            <a:spLocks noGrp="1"/>
          </p:cNvSpPr>
          <p:nvPr>
            <p:ph idx="1"/>
          </p:nvPr>
        </p:nvSpPr>
        <p:spPr>
          <a:xfrm>
            <a:off x="4802384" y="986028"/>
            <a:ext cx="4036816" cy="1985772"/>
          </a:xfrm>
        </p:spPr>
        <p:txBody>
          <a:bodyPr/>
          <a:lstStyle/>
          <a:p>
            <a:pPr>
              <a:spcBef>
                <a:spcPct val="50000"/>
              </a:spcBef>
            </a:pPr>
            <a:r>
              <a:rPr lang="en-US" altLang="en-US" sz="2000" b="1" dirty="0">
                <a:solidFill>
                  <a:srgbClr val="C00000"/>
                </a:solidFill>
              </a:rPr>
              <a:t>Strategy:</a:t>
            </a:r>
          </a:p>
          <a:p>
            <a:pPr marL="292608" indent="-292608">
              <a:spcBef>
                <a:spcPts val="0"/>
              </a:spcBef>
              <a:spcAft>
                <a:spcPts val="0"/>
              </a:spcAft>
              <a:buFontTx/>
              <a:buChar char="•"/>
            </a:pPr>
            <a:r>
              <a:rPr lang="en-US" altLang="en-US" sz="2000" dirty="0"/>
              <a:t>Using the free-body-diagram equation for the equivalence of the external and effective moments, write the equation of motion for the disk/gear and wire.</a:t>
            </a:r>
          </a:p>
        </p:txBody>
      </p:sp>
      <p:sp>
        <p:nvSpPr>
          <p:cNvPr id="6" name="Content Placeholder 5"/>
          <p:cNvSpPr>
            <a:spLocks noGrp="1"/>
          </p:cNvSpPr>
          <p:nvPr>
            <p:ph idx="13"/>
          </p:nvPr>
        </p:nvSpPr>
        <p:spPr>
          <a:xfrm>
            <a:off x="4802384" y="3052572"/>
            <a:ext cx="4036815" cy="1290828"/>
          </a:xfrm>
        </p:spPr>
        <p:txBody>
          <a:bodyPr/>
          <a:lstStyle/>
          <a:p>
            <a:pPr marL="292608" indent="-292608">
              <a:spcBef>
                <a:spcPts val="0"/>
              </a:spcBef>
              <a:spcAft>
                <a:spcPts val="0"/>
              </a:spcAft>
              <a:buFont typeface="Arial" panose="020B0604020202020204" pitchFamily="34" charset="0"/>
              <a:buChar char="•"/>
            </a:pPr>
            <a:r>
              <a:rPr lang="en-US" altLang="en-US" sz="2000" dirty="0"/>
              <a:t>With the natural frequency and moment of inertia for the disk known, calculate the torsional spring constant.</a:t>
            </a:r>
          </a:p>
        </p:txBody>
      </p:sp>
      <p:sp>
        <p:nvSpPr>
          <p:cNvPr id="7" name="Content Placeholder 6"/>
          <p:cNvSpPr>
            <a:spLocks noGrp="1"/>
          </p:cNvSpPr>
          <p:nvPr>
            <p:ph idx="14"/>
          </p:nvPr>
        </p:nvSpPr>
        <p:spPr>
          <a:xfrm>
            <a:off x="4802384" y="4397752"/>
            <a:ext cx="4036816" cy="1012448"/>
          </a:xfrm>
        </p:spPr>
        <p:txBody>
          <a:bodyPr/>
          <a:lstStyle/>
          <a:p>
            <a:pPr marL="292608" indent="-292608">
              <a:buFont typeface="Arial" panose="020B0604020202020204" pitchFamily="34" charset="0"/>
              <a:buChar char="•"/>
            </a:pPr>
            <a:r>
              <a:rPr lang="en-US" altLang="en-US" sz="2000" dirty="0"/>
              <a:t>With natural frequency and spring constant known, calculate the moment of inertia for the gear.</a:t>
            </a:r>
          </a:p>
        </p:txBody>
      </p:sp>
      <p:sp>
        <p:nvSpPr>
          <p:cNvPr id="8" name="Content Placeholder 7"/>
          <p:cNvSpPr>
            <a:spLocks noGrp="1"/>
          </p:cNvSpPr>
          <p:nvPr>
            <p:ph idx="15"/>
          </p:nvPr>
        </p:nvSpPr>
        <p:spPr>
          <a:xfrm>
            <a:off x="4802384" y="5464552"/>
            <a:ext cx="4189216" cy="1012448"/>
          </a:xfrm>
        </p:spPr>
        <p:txBody>
          <a:bodyPr/>
          <a:lstStyle/>
          <a:p>
            <a:pPr marL="292608" indent="-292608">
              <a:buFont typeface="Arial" panose="020B0604020202020204" pitchFamily="34" charset="0"/>
              <a:buChar char="•"/>
            </a:pPr>
            <a:r>
              <a:rPr lang="en-US" altLang="en-US" sz="2000" dirty="0"/>
              <a:t>Apply the relations for simple harmonic motion to calculate the maximum gear velocity.</a:t>
            </a:r>
          </a:p>
        </p:txBody>
      </p:sp>
    </p:spTree>
    <p:extLst>
      <p:ext uri="{BB962C8B-B14F-4D97-AF65-F5344CB8AC3E}">
        <p14:creationId xmlns:p14="http://schemas.microsoft.com/office/powerpoint/2010/main" val="181626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19.3 </a:t>
            </a:r>
            <a:r>
              <a:rPr lang="en-US" altLang="en-US" sz="900" dirty="0">
                <a:ea typeface="ＭＳ Ｐゴシック" pitchFamily="34" charset="-128"/>
              </a:rPr>
              <a:t>2</a:t>
            </a:r>
            <a:endParaRPr lang="en-US" dirty="0"/>
          </a:p>
        </p:txBody>
      </p:sp>
      <p:graphicFrame>
        <p:nvGraphicFramePr>
          <p:cNvPr id="19" name="Object 9"/>
          <p:cNvGraphicFramePr>
            <a:graphicFrameLocks noChangeAspect="1"/>
          </p:cNvGraphicFramePr>
          <p:nvPr>
            <p:extLst>
              <p:ext uri="{D42A27DB-BD31-4B8C-83A1-F6EECF244321}">
                <p14:modId xmlns:p14="http://schemas.microsoft.com/office/powerpoint/2010/main" val="2682053809"/>
              </p:ext>
            </p:extLst>
          </p:nvPr>
        </p:nvGraphicFramePr>
        <p:xfrm>
          <a:off x="447912" y="3115435"/>
          <a:ext cx="923688" cy="542165"/>
        </p:xfrm>
        <a:graphic>
          <a:graphicData uri="http://schemas.openxmlformats.org/presentationml/2006/ole">
            <mc:AlternateContent xmlns:mc="http://schemas.openxmlformats.org/markup-compatibility/2006">
              <mc:Choice xmlns:v="urn:schemas-microsoft-com:vml" Requires="v">
                <p:oleObj spid="_x0000_s225932" name="Equation" r:id="rId3" imgW="583920" imgH="342720" progId="Equation.DSMT4">
                  <p:embed/>
                </p:oleObj>
              </mc:Choice>
              <mc:Fallback>
                <p:oleObj name="Equation" r:id="rId3" imgW="583920" imgH="342720" progId="Equation.DSMT4">
                  <p:embed/>
                  <p:pic>
                    <p:nvPicPr>
                      <p:cNvPr id="0" name=""/>
                      <p:cNvPicPr>
                        <a:picLocks noChangeAspect="1" noChangeArrowheads="1"/>
                      </p:cNvPicPr>
                      <p:nvPr/>
                    </p:nvPicPr>
                    <p:blipFill>
                      <a:blip r:embed="rId4"/>
                      <a:srcRect/>
                      <a:stretch>
                        <a:fillRect/>
                      </a:stretch>
                    </p:blipFill>
                    <p:spPr bwMode="auto">
                      <a:xfrm>
                        <a:off x="447912" y="3115435"/>
                        <a:ext cx="923688" cy="542165"/>
                      </a:xfrm>
                      <a:prstGeom prst="rect">
                        <a:avLst/>
                      </a:prstGeom>
                      <a:noFill/>
                      <a:ln>
                        <a:noFill/>
                      </a:ln>
                      <a:effectLst/>
                    </p:spPr>
                  </p:pic>
                </p:oleObj>
              </mc:Fallback>
            </mc:AlternateContent>
          </a:graphicData>
        </a:graphic>
      </p:graphicFrame>
      <p:graphicFrame>
        <p:nvGraphicFramePr>
          <p:cNvPr id="20" name="Object 10"/>
          <p:cNvGraphicFramePr>
            <a:graphicFrameLocks noChangeAspect="1"/>
          </p:cNvGraphicFramePr>
          <p:nvPr>
            <p:extLst>
              <p:ext uri="{D42A27DB-BD31-4B8C-83A1-F6EECF244321}">
                <p14:modId xmlns:p14="http://schemas.microsoft.com/office/powerpoint/2010/main" val="3548213358"/>
              </p:ext>
            </p:extLst>
          </p:nvPr>
        </p:nvGraphicFramePr>
        <p:xfrm>
          <a:off x="1868488" y="3213100"/>
          <a:ext cx="990600" cy="292100"/>
        </p:xfrm>
        <a:graphic>
          <a:graphicData uri="http://schemas.openxmlformats.org/presentationml/2006/ole">
            <mc:AlternateContent xmlns:mc="http://schemas.openxmlformats.org/markup-compatibility/2006">
              <mc:Choice xmlns:v="urn:schemas-microsoft-com:vml" Requires="v">
                <p:oleObj spid="_x0000_s225933" name="Equation" r:id="rId5" imgW="990170" imgH="291973" progId="Equation.3">
                  <p:embed/>
                </p:oleObj>
              </mc:Choice>
              <mc:Fallback>
                <p:oleObj name="Equation" r:id="rId5" imgW="990170" imgH="29197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488" y="3213100"/>
                        <a:ext cx="9906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 name="Picture 16" descr="The FBD shows the wire torque M counterclockwise at the center of the disk O. The KD shows angular inertia clockwise at 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4460914"/>
            <a:ext cx="2729273" cy="1330286"/>
          </a:xfrm>
          <a:prstGeom prst="rect">
            <a:avLst/>
          </a:prstGeom>
        </p:spPr>
      </p:pic>
      <p:sp>
        <p:nvSpPr>
          <p:cNvPr id="3" name="Content Placeholder 2"/>
          <p:cNvSpPr>
            <a:spLocks noGrp="1"/>
          </p:cNvSpPr>
          <p:nvPr>
            <p:ph idx="1"/>
          </p:nvPr>
        </p:nvSpPr>
        <p:spPr>
          <a:xfrm>
            <a:off x="2971800" y="995172"/>
            <a:ext cx="5943600" cy="1290828"/>
          </a:xfrm>
        </p:spPr>
        <p:txBody>
          <a:bodyPr/>
          <a:lstStyle/>
          <a:p>
            <a:r>
              <a:rPr lang="en-US" altLang="en-US" sz="1800" b="1" dirty="0">
                <a:solidFill>
                  <a:srgbClr val="C00000"/>
                </a:solidFill>
              </a:rPr>
              <a:t>Modeling and Analysis:</a:t>
            </a:r>
          </a:p>
          <a:p>
            <a:pPr marL="292608" indent="-292608">
              <a:buFontTx/>
              <a:buChar char="•"/>
            </a:pPr>
            <a:r>
              <a:rPr lang="en-US" altLang="en-US" sz="1800" dirty="0"/>
              <a:t>Using the free-body-diagram equation for the equivalence of the external and effective moments, write the equation of motion for the disk/gear and wire.</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85121" y="2511410"/>
            <a:ext cx="1548879" cy="337256"/>
          </a:xfrm>
          <a:prstGeom prst="rect">
            <a:avLst/>
          </a:prstGeom>
        </p:spPr>
      </p:pic>
      <p:graphicFrame>
        <p:nvGraphicFramePr>
          <p:cNvPr id="11" name="Object 6"/>
          <p:cNvGraphicFramePr>
            <a:graphicFrameLocks noChangeAspect="1"/>
          </p:cNvGraphicFramePr>
          <p:nvPr>
            <p:extLst>
              <p:ext uri="{D42A27DB-BD31-4B8C-83A1-F6EECF244321}">
                <p14:modId xmlns:p14="http://schemas.microsoft.com/office/powerpoint/2010/main" val="3091662005"/>
              </p:ext>
            </p:extLst>
          </p:nvPr>
        </p:nvGraphicFramePr>
        <p:xfrm>
          <a:off x="7086600" y="2501900"/>
          <a:ext cx="1371600" cy="927100"/>
        </p:xfrm>
        <a:graphic>
          <a:graphicData uri="http://schemas.openxmlformats.org/presentationml/2006/ole">
            <mc:AlternateContent xmlns:mc="http://schemas.openxmlformats.org/markup-compatibility/2006">
              <mc:Choice xmlns:v="urn:schemas-microsoft-com:vml" Requires="v">
                <p:oleObj spid="_x0000_s225934" name="Equation" r:id="rId9" imgW="1371600" imgH="927100" progId="Equation.3">
                  <p:embed/>
                </p:oleObj>
              </mc:Choice>
              <mc:Fallback>
                <p:oleObj name="Equation" r:id="rId9" imgW="1371600" imgH="927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6600" y="2501900"/>
                        <a:ext cx="13716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4256461908"/>
              </p:ext>
            </p:extLst>
          </p:nvPr>
        </p:nvGraphicFramePr>
        <p:xfrm>
          <a:off x="3808413" y="3238500"/>
          <a:ext cx="2971800" cy="647700"/>
        </p:xfrm>
        <a:graphic>
          <a:graphicData uri="http://schemas.openxmlformats.org/presentationml/2006/ole">
            <mc:AlternateContent xmlns:mc="http://schemas.openxmlformats.org/markup-compatibility/2006">
              <mc:Choice xmlns:v="urn:schemas-microsoft-com:vml" Requires="v">
                <p:oleObj spid="_x0000_s225935" name="Equation" r:id="rId11" imgW="2971800" imgH="647700" progId="Equation.3">
                  <p:embed/>
                </p:oleObj>
              </mc:Choice>
              <mc:Fallback>
                <p:oleObj name="Equation" r:id="rId11" imgW="2971800" imgH="647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8413" y="3238500"/>
                        <a:ext cx="2971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2971800" y="4114800"/>
            <a:ext cx="5715000" cy="609600"/>
          </a:xfrm>
        </p:spPr>
        <p:txBody>
          <a:bodyPr/>
          <a:lstStyle/>
          <a:p>
            <a:pPr marL="292608" indent="-292608">
              <a:buFont typeface="Arial" panose="020B0604020202020204" pitchFamily="34" charset="0"/>
              <a:buChar char="•"/>
            </a:pPr>
            <a:r>
              <a:rPr lang="en-US" altLang="en-US" sz="1800" dirty="0"/>
              <a:t>With the natural frequency and moment of inertia for the disk known, calculate the torsional spring constant.</a:t>
            </a:r>
          </a:p>
        </p:txBody>
      </p:sp>
      <p:graphicFrame>
        <p:nvGraphicFramePr>
          <p:cNvPr id="13" name="Object 5"/>
          <p:cNvGraphicFramePr>
            <a:graphicFrameLocks noChangeAspect="1"/>
          </p:cNvGraphicFramePr>
          <p:nvPr>
            <p:extLst>
              <p:ext uri="{D42A27DB-BD31-4B8C-83A1-F6EECF244321}">
                <p14:modId xmlns:p14="http://schemas.microsoft.com/office/powerpoint/2010/main" val="3539033692"/>
              </p:ext>
            </p:extLst>
          </p:nvPr>
        </p:nvGraphicFramePr>
        <p:xfrm>
          <a:off x="3886200" y="4889500"/>
          <a:ext cx="3448756" cy="596900"/>
        </p:xfrm>
        <a:graphic>
          <a:graphicData uri="http://schemas.openxmlformats.org/presentationml/2006/ole">
            <mc:AlternateContent xmlns:mc="http://schemas.openxmlformats.org/markup-compatibility/2006">
              <mc:Choice xmlns:v="urn:schemas-microsoft-com:vml" Requires="v">
                <p:oleObj spid="_x0000_s225936" name="Equation" r:id="rId13" imgW="1981080" imgH="342720" progId="Equation.DSMT4">
                  <p:embed/>
                </p:oleObj>
              </mc:Choice>
              <mc:Fallback>
                <p:oleObj name="Equation" r:id="rId13" imgW="1981080" imgH="342720" progId="Equation.DSMT4">
                  <p:embed/>
                  <p:pic>
                    <p:nvPicPr>
                      <p:cNvPr id="0" name=""/>
                      <p:cNvPicPr>
                        <a:picLocks noChangeAspect="1" noChangeArrowheads="1"/>
                      </p:cNvPicPr>
                      <p:nvPr/>
                    </p:nvPicPr>
                    <p:blipFill>
                      <a:blip r:embed="rId14"/>
                      <a:srcRect/>
                      <a:stretch>
                        <a:fillRect/>
                      </a:stretch>
                    </p:blipFill>
                    <p:spPr bwMode="auto">
                      <a:xfrm>
                        <a:off x="3886200" y="4889500"/>
                        <a:ext cx="3448756" cy="596900"/>
                      </a:xfrm>
                      <a:prstGeom prst="rect">
                        <a:avLst/>
                      </a:prstGeom>
                      <a:noFill/>
                      <a:ln>
                        <a:noFill/>
                      </a:ln>
                      <a:effec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1853875034"/>
              </p:ext>
            </p:extLst>
          </p:nvPr>
        </p:nvGraphicFramePr>
        <p:xfrm>
          <a:off x="4114800" y="5694362"/>
          <a:ext cx="1344508" cy="630238"/>
        </p:xfrm>
        <a:graphic>
          <a:graphicData uri="http://schemas.openxmlformats.org/presentationml/2006/ole">
            <mc:AlternateContent xmlns:mc="http://schemas.openxmlformats.org/markup-compatibility/2006">
              <mc:Choice xmlns:v="urn:schemas-microsoft-com:vml" Requires="v">
                <p:oleObj spid="_x0000_s225937" name="Equation" r:id="rId15" imgW="812520" imgH="380880" progId="Equation.DSMT4">
                  <p:embed/>
                </p:oleObj>
              </mc:Choice>
              <mc:Fallback>
                <p:oleObj name="Equation" r:id="rId15" imgW="812520" imgH="380880" progId="Equation.DSMT4">
                  <p:embed/>
                  <p:pic>
                    <p:nvPicPr>
                      <p:cNvPr id="0" name=""/>
                      <p:cNvPicPr>
                        <a:picLocks noChangeAspect="1" noChangeArrowheads="1"/>
                      </p:cNvPicPr>
                      <p:nvPr/>
                    </p:nvPicPr>
                    <p:blipFill>
                      <a:blip r:embed="rId16"/>
                      <a:srcRect/>
                      <a:stretch>
                        <a:fillRect/>
                      </a:stretch>
                    </p:blipFill>
                    <p:spPr bwMode="auto">
                      <a:xfrm>
                        <a:off x="4114800" y="5694362"/>
                        <a:ext cx="1344508" cy="630238"/>
                      </a:xfrm>
                      <a:prstGeom prst="rect">
                        <a:avLst/>
                      </a:prstGeom>
                      <a:noFill/>
                      <a:ln>
                        <a:noFill/>
                      </a:ln>
                      <a:effec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2285591354"/>
              </p:ext>
            </p:extLst>
          </p:nvPr>
        </p:nvGraphicFramePr>
        <p:xfrm>
          <a:off x="6553200" y="5865812"/>
          <a:ext cx="2040469" cy="382588"/>
        </p:xfrm>
        <a:graphic>
          <a:graphicData uri="http://schemas.openxmlformats.org/presentationml/2006/ole">
            <mc:AlternateContent xmlns:mc="http://schemas.openxmlformats.org/markup-compatibility/2006">
              <mc:Choice xmlns:v="urn:schemas-microsoft-com:vml" Requires="v">
                <p:oleObj spid="_x0000_s225938" name="Equation" r:id="rId17" imgW="1015920" imgH="190440" progId="Equation.DSMT4">
                  <p:embed/>
                </p:oleObj>
              </mc:Choice>
              <mc:Fallback>
                <p:oleObj name="Equation" r:id="rId17" imgW="1015920" imgH="190440" progId="Equation.DSMT4">
                  <p:embed/>
                  <p:pic>
                    <p:nvPicPr>
                      <p:cNvPr id="0" name=""/>
                      <p:cNvPicPr>
                        <a:picLocks noChangeAspect="1" noChangeArrowheads="1"/>
                      </p:cNvPicPr>
                      <p:nvPr/>
                    </p:nvPicPr>
                    <p:blipFill>
                      <a:blip r:embed="rId18"/>
                      <a:srcRect/>
                      <a:stretch>
                        <a:fillRect/>
                      </a:stretch>
                    </p:blipFill>
                    <p:spPr bwMode="auto">
                      <a:xfrm>
                        <a:off x="6553200" y="5865812"/>
                        <a:ext cx="2040469" cy="382588"/>
                      </a:xfrm>
                      <a:prstGeom prst="rect">
                        <a:avLst/>
                      </a:prstGeom>
                      <a:noFill/>
                      <a:ln w="9525">
                        <a:solidFill>
                          <a:srgbClr val="FF0000"/>
                        </a:solidFill>
                        <a:miter lim="800000"/>
                        <a:headEnd/>
                        <a:tailEnd/>
                      </a:ln>
                      <a:effectLst/>
                    </p:spPr>
                  </p:pic>
                </p:oleObj>
              </mc:Fallback>
            </mc:AlternateContent>
          </a:graphicData>
        </a:graphic>
      </p:graphicFrame>
      <p:pic>
        <p:nvPicPr>
          <p:cNvPr id="225798" name="Picture 5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8212" y="1160463"/>
            <a:ext cx="2371725" cy="165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60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r>
              <a:rPr lang="en-US" altLang="en-US" b="1" dirty="0">
                <a:ea typeface="ＭＳ Ｐゴシック" pitchFamily="34" charset="-128"/>
              </a:rPr>
              <a:t>Sample Problem 19.3 </a:t>
            </a:r>
            <a:r>
              <a:rPr lang="en-US" altLang="en-US" sz="900" dirty="0">
                <a:ea typeface="ＭＳ Ｐゴシック" pitchFamily="34" charset="-128"/>
              </a:rPr>
              <a:t>3</a:t>
            </a:r>
            <a:endParaRPr lang="en-US" dirty="0"/>
          </a:p>
        </p:txBody>
      </p:sp>
      <p:graphicFrame>
        <p:nvGraphicFramePr>
          <p:cNvPr id="17" name="Object 11"/>
          <p:cNvGraphicFramePr>
            <a:graphicFrameLocks noChangeAspect="1"/>
          </p:cNvGraphicFramePr>
          <p:nvPr>
            <p:extLst>
              <p:ext uri="{D42A27DB-BD31-4B8C-83A1-F6EECF244321}">
                <p14:modId xmlns:p14="http://schemas.microsoft.com/office/powerpoint/2010/main" val="3401048449"/>
              </p:ext>
            </p:extLst>
          </p:nvPr>
        </p:nvGraphicFramePr>
        <p:xfrm>
          <a:off x="1868488" y="3092450"/>
          <a:ext cx="990600" cy="292100"/>
        </p:xfrm>
        <a:graphic>
          <a:graphicData uri="http://schemas.openxmlformats.org/presentationml/2006/ole">
            <mc:AlternateContent xmlns:mc="http://schemas.openxmlformats.org/markup-compatibility/2006">
              <mc:Choice xmlns:v="urn:schemas-microsoft-com:vml" Requires="v">
                <p:oleObj spid="_x0000_s227246" name="Equation" r:id="rId3" imgW="990170" imgH="291973" progId="Equation.3">
                  <p:embed/>
                </p:oleObj>
              </mc:Choice>
              <mc:Fallback>
                <p:oleObj name="Equation" r:id="rId3" imgW="990170" imgH="29197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488" y="3092450"/>
                        <a:ext cx="9906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 name="Picture 20" descr="The FBD shows the wire torque M counterclockwise at the center of the disk O. The KD shows angular inertia clockwise at O."/>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02" y="3733800"/>
            <a:ext cx="2255597" cy="1099410"/>
          </a:xfrm>
          <a:prstGeom prst="rect">
            <a:avLst/>
          </a:prstGeom>
        </p:spPr>
      </p:pic>
      <p:graphicFrame>
        <p:nvGraphicFramePr>
          <p:cNvPr id="18" name="Object 3"/>
          <p:cNvGraphicFramePr>
            <a:graphicFrameLocks noChangeAspect="1"/>
          </p:cNvGraphicFramePr>
          <p:nvPr>
            <p:extLst>
              <p:ext uri="{D42A27DB-BD31-4B8C-83A1-F6EECF244321}">
                <p14:modId xmlns:p14="http://schemas.microsoft.com/office/powerpoint/2010/main" val="1401371036"/>
              </p:ext>
            </p:extLst>
          </p:nvPr>
        </p:nvGraphicFramePr>
        <p:xfrm>
          <a:off x="306388" y="5008562"/>
          <a:ext cx="2971800" cy="647700"/>
        </p:xfrm>
        <a:graphic>
          <a:graphicData uri="http://schemas.openxmlformats.org/presentationml/2006/ole">
            <mc:AlternateContent xmlns:mc="http://schemas.openxmlformats.org/markup-compatibility/2006">
              <mc:Choice xmlns:v="urn:schemas-microsoft-com:vml" Requires="v">
                <p:oleObj spid="_x0000_s227247" name="Equation" r:id="rId6" imgW="2971800" imgH="647700" progId="Equation.3">
                  <p:embed/>
                </p:oleObj>
              </mc:Choice>
              <mc:Fallback>
                <p:oleObj name="Equation" r:id="rId6" imgW="2971800" imgH="647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388" y="5008562"/>
                        <a:ext cx="2971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1303632214"/>
              </p:ext>
            </p:extLst>
          </p:nvPr>
        </p:nvGraphicFramePr>
        <p:xfrm>
          <a:off x="719667" y="5842000"/>
          <a:ext cx="1871133" cy="330200"/>
        </p:xfrm>
        <a:graphic>
          <a:graphicData uri="http://schemas.openxmlformats.org/presentationml/2006/ole">
            <mc:AlternateContent xmlns:mc="http://schemas.openxmlformats.org/markup-compatibility/2006">
              <mc:Choice xmlns:v="urn:schemas-microsoft-com:vml" Requires="v">
                <p:oleObj spid="_x0000_s227248" name="Equation" r:id="rId8" imgW="1079280" imgH="190440" progId="Equation.DSMT4">
                  <p:embed/>
                </p:oleObj>
              </mc:Choice>
              <mc:Fallback>
                <p:oleObj name="Equation" r:id="rId8" imgW="1079280" imgH="190440" progId="Equation.DSMT4">
                  <p:embed/>
                  <p:pic>
                    <p:nvPicPr>
                      <p:cNvPr id="0" name=""/>
                      <p:cNvPicPr>
                        <a:picLocks noChangeAspect="1" noChangeArrowheads="1"/>
                      </p:cNvPicPr>
                      <p:nvPr/>
                    </p:nvPicPr>
                    <p:blipFill>
                      <a:blip r:embed="rId9"/>
                      <a:srcRect/>
                      <a:stretch>
                        <a:fillRect/>
                      </a:stretch>
                    </p:blipFill>
                    <p:spPr bwMode="auto">
                      <a:xfrm>
                        <a:off x="719667" y="5842000"/>
                        <a:ext cx="1871133" cy="330200"/>
                      </a:xfrm>
                      <a:prstGeom prst="rect">
                        <a:avLst/>
                      </a:prstGeom>
                      <a:noFill/>
                      <a:ln>
                        <a:noFill/>
                      </a:ln>
                      <a:effectLst/>
                    </p:spPr>
                  </p:pic>
                </p:oleObj>
              </mc:Fallback>
            </mc:AlternateContent>
          </a:graphicData>
        </a:graphic>
      </p:graphicFrame>
      <p:sp>
        <p:nvSpPr>
          <p:cNvPr id="3" name="Content Placeholder 2"/>
          <p:cNvSpPr>
            <a:spLocks noGrp="1"/>
          </p:cNvSpPr>
          <p:nvPr>
            <p:ph idx="1"/>
          </p:nvPr>
        </p:nvSpPr>
        <p:spPr>
          <a:xfrm>
            <a:off x="3467512" y="1219200"/>
            <a:ext cx="5219288" cy="609600"/>
          </a:xfrm>
        </p:spPr>
        <p:txBody>
          <a:bodyPr/>
          <a:lstStyle/>
          <a:p>
            <a:pPr marL="292608" indent="-292608">
              <a:buFont typeface="Arial" panose="020B0604020202020204" pitchFamily="34" charset="0"/>
              <a:buChar char="•"/>
            </a:pPr>
            <a:r>
              <a:rPr lang="en-US" altLang="en-US" sz="1800" dirty="0"/>
              <a:t>With natural frequency and spring constant known, calculate the moment of inertia for the gear.</a:t>
            </a:r>
          </a:p>
        </p:txBody>
      </p:sp>
      <p:graphicFrame>
        <p:nvGraphicFramePr>
          <p:cNvPr id="10" name="Object 9"/>
          <p:cNvGraphicFramePr>
            <a:graphicFrameLocks noChangeAspect="1"/>
          </p:cNvGraphicFramePr>
          <p:nvPr>
            <p:extLst>
              <p:ext uri="{D42A27DB-BD31-4B8C-83A1-F6EECF244321}">
                <p14:modId xmlns:p14="http://schemas.microsoft.com/office/powerpoint/2010/main" val="1963136247"/>
              </p:ext>
            </p:extLst>
          </p:nvPr>
        </p:nvGraphicFramePr>
        <p:xfrm>
          <a:off x="4191000" y="2057400"/>
          <a:ext cx="1540182" cy="654050"/>
        </p:xfrm>
        <a:graphic>
          <a:graphicData uri="http://schemas.openxmlformats.org/presentationml/2006/ole">
            <mc:AlternateContent xmlns:mc="http://schemas.openxmlformats.org/markup-compatibility/2006">
              <mc:Choice xmlns:v="urn:schemas-microsoft-com:vml" Requires="v">
                <p:oleObj spid="_x0000_s227249" name="Equation" r:id="rId10" imgW="927000" imgH="393480" progId="Equation.DSMT4">
                  <p:embed/>
                </p:oleObj>
              </mc:Choice>
              <mc:Fallback>
                <p:oleObj name="Equation" r:id="rId10" imgW="927000" imgH="393480" progId="Equation.DSMT4">
                  <p:embed/>
                  <p:pic>
                    <p:nvPicPr>
                      <p:cNvPr id="0" name=""/>
                      <p:cNvPicPr>
                        <a:picLocks noChangeAspect="1" noChangeArrowheads="1"/>
                      </p:cNvPicPr>
                      <p:nvPr/>
                    </p:nvPicPr>
                    <p:blipFill>
                      <a:blip r:embed="rId11"/>
                      <a:srcRect/>
                      <a:stretch>
                        <a:fillRect/>
                      </a:stretch>
                    </p:blipFill>
                    <p:spPr bwMode="auto">
                      <a:xfrm>
                        <a:off x="4191000" y="2057400"/>
                        <a:ext cx="1540182" cy="654050"/>
                      </a:xfrm>
                      <a:prstGeom prst="rect">
                        <a:avLst/>
                      </a:prstGeom>
                      <a:noFill/>
                      <a:ln>
                        <a:noFill/>
                      </a:ln>
                      <a:effec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683737044"/>
              </p:ext>
            </p:extLst>
          </p:nvPr>
        </p:nvGraphicFramePr>
        <p:xfrm>
          <a:off x="6936443" y="2254249"/>
          <a:ext cx="1674157" cy="395287"/>
        </p:xfrm>
        <a:graphic>
          <a:graphicData uri="http://schemas.openxmlformats.org/presentationml/2006/ole">
            <mc:AlternateContent xmlns:mc="http://schemas.openxmlformats.org/markup-compatibility/2006">
              <mc:Choice xmlns:v="urn:schemas-microsoft-com:vml" Requires="v">
                <p:oleObj spid="_x0000_s227250" name="Equation" r:id="rId12" imgW="914400" imgH="215640" progId="Equation.DSMT4">
                  <p:embed/>
                </p:oleObj>
              </mc:Choice>
              <mc:Fallback>
                <p:oleObj name="Equation" r:id="rId12" imgW="914400" imgH="215640" progId="Equation.DSMT4">
                  <p:embed/>
                  <p:pic>
                    <p:nvPicPr>
                      <p:cNvPr id="0" name=""/>
                      <p:cNvPicPr>
                        <a:picLocks noChangeAspect="1" noChangeArrowheads="1"/>
                      </p:cNvPicPr>
                      <p:nvPr/>
                    </p:nvPicPr>
                    <p:blipFill>
                      <a:blip r:embed="rId13"/>
                      <a:srcRect/>
                      <a:stretch>
                        <a:fillRect/>
                      </a:stretch>
                    </p:blipFill>
                    <p:spPr bwMode="auto">
                      <a:xfrm>
                        <a:off x="6936443" y="2254249"/>
                        <a:ext cx="1674157" cy="395287"/>
                      </a:xfrm>
                      <a:prstGeom prst="rect">
                        <a:avLst/>
                      </a:prstGeom>
                      <a:noFill/>
                      <a:ln w="9525">
                        <a:solidFill>
                          <a:srgbClr val="FF0000"/>
                        </a:solidFill>
                        <a:miter lim="800000"/>
                        <a:headEnd/>
                        <a:tailEnd/>
                      </a:ln>
                      <a:effectLst/>
                    </p:spPr>
                  </p:pic>
                </p:oleObj>
              </mc:Fallback>
            </mc:AlternateContent>
          </a:graphicData>
        </a:graphic>
      </p:graphicFrame>
      <p:sp>
        <p:nvSpPr>
          <p:cNvPr id="6" name="Content Placeholder 5"/>
          <p:cNvSpPr>
            <a:spLocks noGrp="1"/>
          </p:cNvSpPr>
          <p:nvPr>
            <p:ph idx="13"/>
          </p:nvPr>
        </p:nvSpPr>
        <p:spPr>
          <a:xfrm>
            <a:off x="3467512" y="3086100"/>
            <a:ext cx="5219288" cy="647700"/>
          </a:xfrm>
        </p:spPr>
        <p:txBody>
          <a:bodyPr/>
          <a:lstStyle/>
          <a:p>
            <a:pPr marL="292608" indent="-292608">
              <a:buFont typeface="Arial" panose="020B0604020202020204" pitchFamily="34" charset="0"/>
              <a:buChar char="•"/>
            </a:pPr>
            <a:r>
              <a:rPr lang="en-US" altLang="en-US" sz="1800" dirty="0"/>
              <a:t>Apply the relations for simple harmonic motion to calculate the maximum gear velocity.</a:t>
            </a:r>
          </a:p>
        </p:txBody>
      </p:sp>
      <p:graphicFrame>
        <p:nvGraphicFramePr>
          <p:cNvPr id="12" name="Object 8"/>
          <p:cNvGraphicFramePr>
            <a:graphicFrameLocks noChangeAspect="1"/>
          </p:cNvGraphicFramePr>
          <p:nvPr>
            <p:extLst>
              <p:ext uri="{D42A27DB-BD31-4B8C-83A1-F6EECF244321}">
                <p14:modId xmlns:p14="http://schemas.microsoft.com/office/powerpoint/2010/main" val="3511863192"/>
              </p:ext>
            </p:extLst>
          </p:nvPr>
        </p:nvGraphicFramePr>
        <p:xfrm>
          <a:off x="3886200" y="3898900"/>
          <a:ext cx="4749800" cy="292100"/>
        </p:xfrm>
        <a:graphic>
          <a:graphicData uri="http://schemas.openxmlformats.org/presentationml/2006/ole">
            <mc:AlternateContent xmlns:mc="http://schemas.openxmlformats.org/markup-compatibility/2006">
              <mc:Choice xmlns:v="urn:schemas-microsoft-com:vml" Requires="v">
                <p:oleObj spid="_x0000_s227251" name="Equation" r:id="rId14" imgW="4749800" imgH="292100" progId="Equation.3">
                  <p:embed/>
                </p:oleObj>
              </mc:Choice>
              <mc:Fallback>
                <p:oleObj name="Equation" r:id="rId14" imgW="4749800" imgH="2921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6200" y="3898900"/>
                        <a:ext cx="4749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190391346"/>
              </p:ext>
            </p:extLst>
          </p:nvPr>
        </p:nvGraphicFramePr>
        <p:xfrm>
          <a:off x="3886200" y="4432300"/>
          <a:ext cx="1892300" cy="292100"/>
        </p:xfrm>
        <a:graphic>
          <a:graphicData uri="http://schemas.openxmlformats.org/presentationml/2006/ole">
            <mc:AlternateContent xmlns:mc="http://schemas.openxmlformats.org/markup-compatibility/2006">
              <mc:Choice xmlns:v="urn:schemas-microsoft-com:vml" Requires="v">
                <p:oleObj spid="_x0000_s227252" name="Equation" r:id="rId16" imgW="1892300" imgH="292100" progId="Equation.3">
                  <p:embed/>
                </p:oleObj>
              </mc:Choice>
              <mc:Fallback>
                <p:oleObj name="Equation" r:id="rId16" imgW="1892300" imgH="2921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6200" y="4432300"/>
                        <a:ext cx="18923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513528349"/>
              </p:ext>
            </p:extLst>
          </p:nvPr>
        </p:nvGraphicFramePr>
        <p:xfrm>
          <a:off x="4075113" y="4965700"/>
          <a:ext cx="3263900" cy="673100"/>
        </p:xfrm>
        <a:graphic>
          <a:graphicData uri="http://schemas.openxmlformats.org/presentationml/2006/ole">
            <mc:AlternateContent xmlns:mc="http://schemas.openxmlformats.org/markup-compatibility/2006">
              <mc:Choice xmlns:v="urn:schemas-microsoft-com:vml" Requires="v">
                <p:oleObj spid="_x0000_s227253" name="Equation" r:id="rId18" imgW="3263900" imgH="673100" progId="Equation.3">
                  <p:embed/>
                </p:oleObj>
              </mc:Choice>
              <mc:Fallback>
                <p:oleObj name="Equation" r:id="rId18" imgW="3263900" imgH="6731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75113" y="4965700"/>
                        <a:ext cx="32639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138768386"/>
              </p:ext>
            </p:extLst>
          </p:nvPr>
        </p:nvGraphicFramePr>
        <p:xfrm>
          <a:off x="6915150" y="5803900"/>
          <a:ext cx="1447800" cy="292100"/>
        </p:xfrm>
        <a:graphic>
          <a:graphicData uri="http://schemas.openxmlformats.org/presentationml/2006/ole">
            <mc:AlternateContent xmlns:mc="http://schemas.openxmlformats.org/markup-compatibility/2006">
              <mc:Choice xmlns:v="urn:schemas-microsoft-com:vml" Requires="v">
                <p:oleObj spid="_x0000_s227254" name="Equation" r:id="rId20" imgW="1447172" imgH="291973" progId="Equation.3">
                  <p:embed/>
                </p:oleObj>
              </mc:Choice>
              <mc:Fallback>
                <p:oleObj name="Equation" r:id="rId20" imgW="1447172" imgH="291973"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15150" y="5803900"/>
                        <a:ext cx="1447800" cy="292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9"/>
          <p:cNvGraphicFramePr>
            <a:graphicFrameLocks noChangeAspect="1"/>
          </p:cNvGraphicFramePr>
          <p:nvPr>
            <p:extLst>
              <p:ext uri="{D42A27DB-BD31-4B8C-83A1-F6EECF244321}">
                <p14:modId xmlns:p14="http://schemas.microsoft.com/office/powerpoint/2010/main" val="2851819128"/>
              </p:ext>
            </p:extLst>
          </p:nvPr>
        </p:nvGraphicFramePr>
        <p:xfrm>
          <a:off x="447912" y="2945572"/>
          <a:ext cx="923688" cy="542165"/>
        </p:xfrm>
        <a:graphic>
          <a:graphicData uri="http://schemas.openxmlformats.org/presentationml/2006/ole">
            <mc:AlternateContent xmlns:mc="http://schemas.openxmlformats.org/markup-compatibility/2006">
              <mc:Choice xmlns:v="urn:schemas-microsoft-com:vml" Requires="v">
                <p:oleObj spid="_x0000_s227255" name="Equation" r:id="rId22" imgW="583920" imgH="342720" progId="Equation.DSMT4">
                  <p:embed/>
                </p:oleObj>
              </mc:Choice>
              <mc:Fallback>
                <p:oleObj name="Equation" r:id="rId22" imgW="583920" imgH="342720" progId="Equation.DSMT4">
                  <p:embed/>
                  <p:pic>
                    <p:nvPicPr>
                      <p:cNvPr id="0" name=""/>
                      <p:cNvPicPr>
                        <a:picLocks noChangeAspect="1" noChangeArrowheads="1"/>
                      </p:cNvPicPr>
                      <p:nvPr/>
                    </p:nvPicPr>
                    <p:blipFill>
                      <a:blip r:embed="rId23"/>
                      <a:srcRect/>
                      <a:stretch>
                        <a:fillRect/>
                      </a:stretch>
                    </p:blipFill>
                    <p:spPr bwMode="auto">
                      <a:xfrm>
                        <a:off x="447912" y="2945572"/>
                        <a:ext cx="923688" cy="542165"/>
                      </a:xfrm>
                      <a:prstGeom prst="rect">
                        <a:avLst/>
                      </a:prstGeom>
                      <a:noFill/>
                      <a:ln>
                        <a:noFill/>
                      </a:ln>
                      <a:effectLst/>
                    </p:spPr>
                  </p:pic>
                </p:oleObj>
              </mc:Fallback>
            </mc:AlternateContent>
          </a:graphicData>
        </a:graphic>
      </p:graphicFrame>
      <p:pic>
        <p:nvPicPr>
          <p:cNvPr id="23" name="Picture 5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8212" y="990600"/>
            <a:ext cx="2371725" cy="165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809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19.3 </a:t>
            </a:r>
            <a:r>
              <a:rPr lang="en-US" altLang="en-US" sz="900" dirty="0">
                <a:ea typeface="ＭＳ Ｐゴシック" pitchFamily="34" charset="-128"/>
              </a:rPr>
              <a:t>4</a:t>
            </a:r>
            <a:endParaRPr lang="en-US" dirty="0"/>
          </a:p>
        </p:txBody>
      </p:sp>
      <p:graphicFrame>
        <p:nvGraphicFramePr>
          <p:cNvPr id="8" name="Object 2"/>
          <p:cNvGraphicFramePr>
            <a:graphicFrameLocks noChangeAspect="1"/>
          </p:cNvGraphicFramePr>
          <p:nvPr>
            <p:extLst>
              <p:ext uri="{D42A27DB-BD31-4B8C-83A1-F6EECF244321}">
                <p14:modId xmlns:p14="http://schemas.microsoft.com/office/powerpoint/2010/main" val="3696048846"/>
              </p:ext>
            </p:extLst>
          </p:nvPr>
        </p:nvGraphicFramePr>
        <p:xfrm>
          <a:off x="609601" y="3657600"/>
          <a:ext cx="1143000" cy="703168"/>
        </p:xfrm>
        <a:graphic>
          <a:graphicData uri="http://schemas.openxmlformats.org/presentationml/2006/ole">
            <mc:AlternateContent xmlns:mc="http://schemas.openxmlformats.org/markup-compatibility/2006">
              <mc:Choice xmlns:v="urn:schemas-microsoft-com:vml" Requires="v">
                <p:oleObj spid="_x0000_s227512" name="Equation" r:id="rId3" imgW="583920" imgH="342720" progId="Equation.DSMT4">
                  <p:embed/>
                </p:oleObj>
              </mc:Choice>
              <mc:Fallback>
                <p:oleObj name="Equation" r:id="rId3" imgW="583920" imgH="342720" progId="Equation.DSMT4">
                  <p:embed/>
                  <p:pic>
                    <p:nvPicPr>
                      <p:cNvPr id="0" name=""/>
                      <p:cNvPicPr>
                        <a:picLocks noChangeAspect="1" noChangeArrowheads="1"/>
                      </p:cNvPicPr>
                      <p:nvPr/>
                    </p:nvPicPr>
                    <p:blipFill>
                      <a:blip r:embed="rId4"/>
                      <a:srcRect/>
                      <a:stretch>
                        <a:fillRect/>
                      </a:stretch>
                    </p:blipFill>
                    <p:spPr bwMode="auto">
                      <a:xfrm>
                        <a:off x="609601" y="3657600"/>
                        <a:ext cx="1143000" cy="703168"/>
                      </a:xfrm>
                      <a:prstGeom prst="rect">
                        <a:avLst/>
                      </a:prstGeom>
                      <a:noFill/>
                      <a:ln>
                        <a:noFill/>
                      </a:ln>
                      <a:effec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1900348149"/>
              </p:ext>
            </p:extLst>
          </p:nvPr>
        </p:nvGraphicFramePr>
        <p:xfrm>
          <a:off x="2333245" y="3982857"/>
          <a:ext cx="1097665" cy="338469"/>
        </p:xfrm>
        <a:graphic>
          <a:graphicData uri="http://schemas.openxmlformats.org/presentationml/2006/ole">
            <mc:AlternateContent xmlns:mc="http://schemas.openxmlformats.org/markup-compatibility/2006">
              <mc:Choice xmlns:v="urn:schemas-microsoft-com:vml" Requires="v">
                <p:oleObj spid="_x0000_s227513" name="Equation" r:id="rId5" imgW="990170" imgH="291973" progId="Equation.3">
                  <p:embed/>
                </p:oleObj>
              </mc:Choice>
              <mc:Fallback>
                <p:oleObj name="Equation" r:id="rId5" imgW="990170" imgH="29197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3245" y="3982857"/>
                        <a:ext cx="1097665" cy="338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962400" y="1219200"/>
            <a:ext cx="4724400" cy="3429000"/>
          </a:xfrm>
        </p:spPr>
        <p:txBody>
          <a:bodyPr/>
          <a:lstStyle/>
          <a:p>
            <a:pPr>
              <a:spcBef>
                <a:spcPct val="50000"/>
              </a:spcBef>
            </a:pPr>
            <a:r>
              <a:rPr lang="en-US" altLang="en-US" sz="2000" b="1" dirty="0">
                <a:solidFill>
                  <a:srgbClr val="C00000"/>
                </a:solidFill>
              </a:rPr>
              <a:t>Reflect and Think:</a:t>
            </a:r>
          </a:p>
          <a:p>
            <a:pPr marL="292608" indent="-292608">
              <a:spcBef>
                <a:spcPct val="50000"/>
              </a:spcBef>
              <a:buFontTx/>
              <a:buChar char="•"/>
            </a:pPr>
            <a:r>
              <a:rPr lang="en-US" altLang="en-US" sz="2000" dirty="0"/>
              <a:t>A torsional spring is often used experimentally to measure the mass moment of inertia of different objects. </a:t>
            </a:r>
          </a:p>
          <a:p>
            <a:pPr marL="292608" indent="-292608">
              <a:spcBef>
                <a:spcPct val="50000"/>
              </a:spcBef>
              <a:buFontTx/>
              <a:buChar char="•"/>
            </a:pPr>
            <a:r>
              <a:rPr lang="en-US" altLang="en-US" sz="2000" dirty="0"/>
              <a:t>It is common engineering practice to use one situation to determine the dynamic characteristics of a system and then to use those parameters to analyze a slightly different situation.</a:t>
            </a:r>
          </a:p>
        </p:txBody>
      </p:sp>
      <p:pic>
        <p:nvPicPr>
          <p:cNvPr id="11" name="Picture 5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219200"/>
            <a:ext cx="305033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650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
            <a:ext cx="8229600" cy="67056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a:t>
            </a:r>
            <a:endParaRPr lang="en-US" sz="1000" dirty="0"/>
          </a:p>
        </p:txBody>
      </p:sp>
      <p:pic>
        <p:nvPicPr>
          <p:cNvPr id="19" name="Picture 18" descr="The disk is attacked through its center to point A on the bottom of bar AB. The top of bar AB is attached by a pin to the ceiling. Theta measures the angle AB forms with its original vertical posi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731" y="1146258"/>
            <a:ext cx="2095073" cy="2816142"/>
          </a:xfrm>
          <a:prstGeom prst="rect">
            <a:avLst/>
          </a:prstGeom>
        </p:spPr>
      </p:pic>
      <p:sp>
        <p:nvSpPr>
          <p:cNvPr id="12" name="Content Placeholder 11"/>
          <p:cNvSpPr>
            <a:spLocks noGrp="1"/>
          </p:cNvSpPr>
          <p:nvPr>
            <p:ph idx="15"/>
          </p:nvPr>
        </p:nvSpPr>
        <p:spPr>
          <a:xfrm>
            <a:off x="457200" y="4190069"/>
            <a:ext cx="4267200" cy="1330198"/>
          </a:xfrm>
        </p:spPr>
        <p:txBody>
          <a:bodyPr/>
          <a:lstStyle/>
          <a:p>
            <a:r>
              <a:rPr lang="en-US" altLang="en-US" sz="2000" dirty="0"/>
              <a:t>A uniform disk of radius 250 mm is attached at </a:t>
            </a:r>
            <a:r>
              <a:rPr lang="en-US" altLang="en-US" sz="2000" i="1" dirty="0"/>
              <a:t>A</a:t>
            </a:r>
            <a:r>
              <a:rPr lang="en-US" altLang="en-US" sz="2000" dirty="0"/>
              <a:t> to a 650-mm rod </a:t>
            </a:r>
            <a:r>
              <a:rPr lang="en-US" altLang="en-US" sz="2000" i="1" dirty="0"/>
              <a:t>AB </a:t>
            </a:r>
            <a:r>
              <a:rPr lang="en-US" altLang="en-US" sz="2000" dirty="0"/>
              <a:t>of negligible mass which can rotate freely in a vertical plane about </a:t>
            </a:r>
            <a:r>
              <a:rPr lang="en-US" altLang="en-US" sz="2000" i="1" dirty="0"/>
              <a:t>B. </a:t>
            </a:r>
            <a:r>
              <a:rPr lang="en-US" altLang="en-US" sz="2000" dirty="0"/>
              <a:t>If the rod is</a:t>
            </a:r>
            <a:endParaRPr lang="en-US" sz="2000" dirty="0"/>
          </a:p>
        </p:txBody>
      </p:sp>
      <p:sp>
        <p:nvSpPr>
          <p:cNvPr id="13" name="Content Placeholder 12"/>
          <p:cNvSpPr>
            <a:spLocks noGrp="1"/>
          </p:cNvSpPr>
          <p:nvPr>
            <p:ph idx="16"/>
          </p:nvPr>
        </p:nvSpPr>
        <p:spPr>
          <a:xfrm>
            <a:off x="457200" y="5447216"/>
            <a:ext cx="1143000" cy="377851"/>
          </a:xfrm>
        </p:spPr>
        <p:txBody>
          <a:bodyPr/>
          <a:lstStyle/>
          <a:p>
            <a:r>
              <a:rPr lang="en-US" altLang="en-US" sz="2000" dirty="0"/>
              <a:t>displaced</a:t>
            </a:r>
            <a:endParaRPr lang="en-US" sz="2000" dirty="0"/>
          </a:p>
        </p:txBody>
      </p:sp>
      <p:graphicFrame>
        <p:nvGraphicFramePr>
          <p:cNvPr id="18" name="Object 17"/>
          <p:cNvGraphicFramePr>
            <a:graphicFrameLocks noChangeAspect="1"/>
          </p:cNvGraphicFramePr>
          <p:nvPr>
            <p:extLst>
              <p:ext uri="{D42A27DB-BD31-4B8C-83A1-F6EECF244321}">
                <p14:modId xmlns:p14="http://schemas.microsoft.com/office/powerpoint/2010/main" val="1069595198"/>
              </p:ext>
            </p:extLst>
          </p:nvPr>
        </p:nvGraphicFramePr>
        <p:xfrm>
          <a:off x="1521883" y="5415790"/>
          <a:ext cx="321734" cy="371231"/>
        </p:xfrm>
        <a:graphic>
          <a:graphicData uri="http://schemas.openxmlformats.org/presentationml/2006/ole">
            <mc:AlternateContent xmlns:mc="http://schemas.openxmlformats.org/markup-compatibility/2006">
              <mc:Choice xmlns:v="urn:schemas-microsoft-com:vml" Requires="v">
                <p:oleObj spid="_x0000_s228446" name="Equation" r:id="rId4" imgW="164880" imgH="190440" progId="Equation.DSMT4">
                  <p:embed/>
                </p:oleObj>
              </mc:Choice>
              <mc:Fallback>
                <p:oleObj name="Equation" r:id="rId4" imgW="164880" imgH="190440" progId="Equation.DSMT4">
                  <p:embed/>
                  <p:pic>
                    <p:nvPicPr>
                      <p:cNvPr id="0" name=""/>
                      <p:cNvPicPr/>
                      <p:nvPr/>
                    </p:nvPicPr>
                    <p:blipFill>
                      <a:blip r:embed="rId5"/>
                      <a:stretch>
                        <a:fillRect/>
                      </a:stretch>
                    </p:blipFill>
                    <p:spPr>
                      <a:xfrm>
                        <a:off x="1521883" y="5415790"/>
                        <a:ext cx="321734" cy="371231"/>
                      </a:xfrm>
                      <a:prstGeom prst="rect">
                        <a:avLst/>
                      </a:prstGeom>
                    </p:spPr>
                  </p:pic>
                </p:oleObj>
              </mc:Fallback>
            </mc:AlternateContent>
          </a:graphicData>
        </a:graphic>
      </p:graphicFrame>
      <p:sp>
        <p:nvSpPr>
          <p:cNvPr id="14" name="Content Placeholder 13"/>
          <p:cNvSpPr>
            <a:spLocks noGrp="1"/>
          </p:cNvSpPr>
          <p:nvPr>
            <p:ph idx="17"/>
          </p:nvPr>
        </p:nvSpPr>
        <p:spPr>
          <a:xfrm>
            <a:off x="1752600" y="5447699"/>
            <a:ext cx="2667000" cy="343501"/>
          </a:xfrm>
        </p:spPr>
        <p:txBody>
          <a:bodyPr/>
          <a:lstStyle/>
          <a:p>
            <a:r>
              <a:rPr lang="en-US" altLang="en-US" sz="2000" dirty="0"/>
              <a:t>from the position shown</a:t>
            </a:r>
            <a:endParaRPr lang="en-US" sz="2000" dirty="0"/>
          </a:p>
        </p:txBody>
      </p:sp>
      <p:sp>
        <p:nvSpPr>
          <p:cNvPr id="15" name="Content Placeholder 14"/>
          <p:cNvSpPr>
            <a:spLocks noGrp="1"/>
          </p:cNvSpPr>
          <p:nvPr>
            <p:ph idx="18"/>
          </p:nvPr>
        </p:nvSpPr>
        <p:spPr>
          <a:xfrm>
            <a:off x="457200" y="5807614"/>
            <a:ext cx="4114800" cy="669386"/>
          </a:xfrm>
        </p:spPr>
        <p:txBody>
          <a:bodyPr/>
          <a:lstStyle/>
          <a:p>
            <a:r>
              <a:rPr lang="en-US" altLang="en-US" sz="2000" dirty="0"/>
              <a:t>and released, determine the period of the resulting oscillation.</a:t>
            </a:r>
          </a:p>
        </p:txBody>
      </p:sp>
      <p:sp>
        <p:nvSpPr>
          <p:cNvPr id="3" name="Content Placeholder 2"/>
          <p:cNvSpPr>
            <a:spLocks noGrp="1"/>
          </p:cNvSpPr>
          <p:nvPr>
            <p:ph idx="1"/>
          </p:nvPr>
        </p:nvSpPr>
        <p:spPr>
          <a:xfrm>
            <a:off x="4724400" y="936221"/>
            <a:ext cx="4267200" cy="1578379"/>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Using the free-body and kinetic diagrams, write the equation of motion for the pendulum.</a:t>
            </a:r>
          </a:p>
        </p:txBody>
      </p:sp>
      <p:sp>
        <p:nvSpPr>
          <p:cNvPr id="6" name="Content Placeholder 5"/>
          <p:cNvSpPr>
            <a:spLocks noGrp="1"/>
          </p:cNvSpPr>
          <p:nvPr>
            <p:ph idx="13"/>
          </p:nvPr>
        </p:nvSpPr>
        <p:spPr>
          <a:xfrm>
            <a:off x="4724400" y="2677551"/>
            <a:ext cx="4267200" cy="980049"/>
          </a:xfrm>
        </p:spPr>
        <p:txBody>
          <a:bodyPr/>
          <a:lstStyle/>
          <a:p>
            <a:pPr marL="292608" indent="-292608">
              <a:buFont typeface="Arial" panose="020B0604020202020204" pitchFamily="34" charset="0"/>
              <a:buChar char="•"/>
            </a:pPr>
            <a:r>
              <a:rPr lang="en-US" altLang="en-US" sz="2000" dirty="0"/>
              <a:t>Determine the natural frequency and moment of inertia for the disk (use the small angle approximation).</a:t>
            </a:r>
          </a:p>
        </p:txBody>
      </p:sp>
      <p:sp>
        <p:nvSpPr>
          <p:cNvPr id="7" name="Content Placeholder 6"/>
          <p:cNvSpPr>
            <a:spLocks noGrp="1"/>
          </p:cNvSpPr>
          <p:nvPr>
            <p:ph idx="14"/>
          </p:nvPr>
        </p:nvSpPr>
        <p:spPr>
          <a:xfrm>
            <a:off x="4724400" y="3810000"/>
            <a:ext cx="4267200" cy="377851"/>
          </a:xfrm>
        </p:spPr>
        <p:txBody>
          <a:bodyPr/>
          <a:lstStyle/>
          <a:p>
            <a:pPr marL="292608" indent="-292608">
              <a:buFont typeface="Arial" panose="020B0604020202020204" pitchFamily="34" charset="0"/>
              <a:buChar char="•"/>
            </a:pPr>
            <a:r>
              <a:rPr lang="en-US" altLang="en-US" sz="2000" dirty="0"/>
              <a:t>Calculate the period.</a:t>
            </a:r>
          </a:p>
        </p:txBody>
      </p:sp>
    </p:spTree>
    <p:extLst>
      <p:ext uri="{BB962C8B-B14F-4D97-AF65-F5344CB8AC3E}">
        <p14:creationId xmlns:p14="http://schemas.microsoft.com/office/powerpoint/2010/main" val="55389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318"/>
            <a:ext cx="8229600" cy="654651"/>
          </a:xfrm>
        </p:spPr>
        <p:txBody>
          <a:bodyPr/>
          <a:lstStyle/>
          <a:p>
            <a:r>
              <a:rPr lang="en-US" altLang="en-US" sz="4000" b="1" dirty="0">
                <a:ea typeface="ＭＳ Ｐゴシック" pitchFamily="34" charset="-128"/>
              </a:rPr>
              <a:t>Group Problem Solving </a:t>
            </a:r>
            <a:r>
              <a:rPr lang="en-US" altLang="en-US" sz="900" dirty="0">
                <a:ea typeface="ＭＳ Ｐゴシック" pitchFamily="34" charset="-128"/>
              </a:rPr>
              <a:t>2</a:t>
            </a:r>
            <a:endParaRPr lang="en-US" dirty="0"/>
          </a:p>
        </p:txBody>
      </p:sp>
      <p:sp>
        <p:nvSpPr>
          <p:cNvPr id="3" name="Content Placeholder 2"/>
          <p:cNvSpPr>
            <a:spLocks noGrp="1"/>
          </p:cNvSpPr>
          <p:nvPr>
            <p:ph idx="1"/>
          </p:nvPr>
        </p:nvSpPr>
        <p:spPr>
          <a:xfrm>
            <a:off x="457200" y="1143000"/>
            <a:ext cx="5715000" cy="914400"/>
          </a:xfrm>
        </p:spPr>
        <p:txBody>
          <a:bodyPr/>
          <a:lstStyle/>
          <a:p>
            <a:r>
              <a:rPr lang="en-US" altLang="en-US" sz="2000" b="1" dirty="0">
                <a:solidFill>
                  <a:srgbClr val="C00000"/>
                </a:solidFill>
              </a:rPr>
              <a:t>Modeling and Analysis:</a:t>
            </a:r>
          </a:p>
          <a:p>
            <a:r>
              <a:rPr lang="en-US" altLang="en-US" sz="2000" b="1" dirty="0">
                <a:solidFill>
                  <a:srgbClr val="C00000"/>
                </a:solidFill>
              </a:rPr>
              <a:t>Draw the FBD and KD of the pendulum (m</a:t>
            </a:r>
            <a:r>
              <a:rPr lang="en-US" altLang="en-US" sz="2000" b="1" baseline="-25000" dirty="0">
                <a:solidFill>
                  <a:srgbClr val="C00000"/>
                </a:solidFill>
              </a:rPr>
              <a:t>bar</a:t>
            </a:r>
            <a:r>
              <a:rPr lang="en-US" altLang="en-US" sz="2000" b="1" dirty="0">
                <a:solidFill>
                  <a:srgbClr val="C00000"/>
                </a:solidFill>
              </a:rPr>
              <a:t> ~ 0).</a:t>
            </a:r>
          </a:p>
        </p:txBody>
      </p:sp>
      <p:pic>
        <p:nvPicPr>
          <p:cNvPr id="14" name="Picture 13" descr="The FBD shows bar AB with length l at angle theta from the vertical. The weight of the disk acts down at center of the disk A, and the normal and tangential reaction loads at the pin occur at B.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255921"/>
            <a:ext cx="1571927" cy="2346159"/>
          </a:xfrm>
          <a:prstGeom prst="rect">
            <a:avLst/>
          </a:prstGeom>
        </p:spPr>
      </p:pic>
      <p:pic>
        <p:nvPicPr>
          <p:cNvPr id="15" name="Picture 14" descr="The KD shows normal and tangential linear inertia terms at the center of the disk A, and angular inertia going counterclockwise about 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1461" y="2254851"/>
            <a:ext cx="1961078" cy="2348298"/>
          </a:xfrm>
          <a:prstGeom prst="rect">
            <a:avLst/>
          </a:prstGeom>
        </p:spPr>
      </p:pic>
      <p:pic>
        <p:nvPicPr>
          <p:cNvPr id="16" name="Picture 15" descr="The disk is attacked through its center to point A on the bottom of bar AB. The top of bar AB is attached by a pin to the ceiling. Theta measures the angle AB forms with its original vertical positi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744" y="1014556"/>
            <a:ext cx="2535038" cy="3407532"/>
          </a:xfrm>
          <a:prstGeom prst="rect">
            <a:avLst/>
          </a:prstGeom>
        </p:spPr>
      </p:pic>
      <p:sp>
        <p:nvSpPr>
          <p:cNvPr id="6" name="Content Placeholder 5"/>
          <p:cNvSpPr>
            <a:spLocks noGrp="1"/>
          </p:cNvSpPr>
          <p:nvPr>
            <p:ph idx="13"/>
          </p:nvPr>
        </p:nvSpPr>
        <p:spPr>
          <a:xfrm>
            <a:off x="457200" y="4770303"/>
            <a:ext cx="4114800" cy="411297"/>
          </a:xfrm>
        </p:spPr>
        <p:txBody>
          <a:bodyPr/>
          <a:lstStyle/>
          <a:p>
            <a:r>
              <a:rPr lang="en-US" altLang="en-US" sz="2000" b="1" dirty="0">
                <a:solidFill>
                  <a:srgbClr val="C00000"/>
                </a:solidFill>
              </a:rPr>
              <a:t>Determine the equation of motion.</a:t>
            </a:r>
          </a:p>
        </p:txBody>
      </p:sp>
      <p:graphicFrame>
        <p:nvGraphicFramePr>
          <p:cNvPr id="12" name="Object 11"/>
          <p:cNvGraphicFramePr>
            <a:graphicFrameLocks noChangeAspect="1"/>
          </p:cNvGraphicFramePr>
          <p:nvPr>
            <p:extLst>
              <p:ext uri="{D42A27DB-BD31-4B8C-83A1-F6EECF244321}">
                <p14:modId xmlns:p14="http://schemas.microsoft.com/office/powerpoint/2010/main" val="130254837"/>
              </p:ext>
            </p:extLst>
          </p:nvPr>
        </p:nvGraphicFramePr>
        <p:xfrm>
          <a:off x="2181225" y="5322888"/>
          <a:ext cx="1311275" cy="392112"/>
        </p:xfrm>
        <a:graphic>
          <a:graphicData uri="http://schemas.openxmlformats.org/presentationml/2006/ole">
            <mc:AlternateContent xmlns:mc="http://schemas.openxmlformats.org/markup-compatibility/2006">
              <mc:Choice xmlns:v="urn:schemas-microsoft-com:vml" Requires="v">
                <p:oleObj spid="_x0000_s229700" name="Equation" r:id="rId6" imgW="672808" imgH="203112" progId="Equation.DSMT4">
                  <p:embed/>
                </p:oleObj>
              </mc:Choice>
              <mc:Fallback>
                <p:oleObj name="Equation" r:id="rId6" imgW="672808"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1225" y="5322888"/>
                        <a:ext cx="131127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110633748"/>
              </p:ext>
            </p:extLst>
          </p:nvPr>
        </p:nvGraphicFramePr>
        <p:xfrm>
          <a:off x="1649413" y="5867400"/>
          <a:ext cx="2624137" cy="539750"/>
        </p:xfrm>
        <a:graphic>
          <a:graphicData uri="http://schemas.openxmlformats.org/presentationml/2006/ole">
            <mc:AlternateContent xmlns:mc="http://schemas.openxmlformats.org/markup-compatibility/2006">
              <mc:Choice xmlns:v="urn:schemas-microsoft-com:vml" Requires="v">
                <p:oleObj spid="_x0000_s229701" name="Equation" r:id="rId8" imgW="1346200" imgH="279400" progId="Equation.DSMT4">
                  <p:embed/>
                </p:oleObj>
              </mc:Choice>
              <mc:Fallback>
                <p:oleObj name="Equation" r:id="rId8" imgW="1346200" imgH="279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9413" y="5867400"/>
                        <a:ext cx="26241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idx="14"/>
          </p:nvPr>
        </p:nvSpPr>
        <p:spPr>
          <a:xfrm>
            <a:off x="5181600" y="4914992"/>
            <a:ext cx="3505199" cy="1012448"/>
          </a:xfrm>
        </p:spPr>
        <p:txBody>
          <a:bodyPr/>
          <a:lstStyle/>
          <a:p>
            <a:r>
              <a:rPr lang="en-US" sz="2000" dirty="0">
                <a:solidFill>
                  <a:srgbClr val="2D2DB9"/>
                </a:solidFill>
                <a:ea typeface="ＭＳ Ｐゴシック" pitchFamily="-65" charset="-128"/>
              </a:rPr>
              <a:t>*Note that you could also do this by using the “moment” from a</a:t>
            </a:r>
            <a:r>
              <a:rPr lang="en-US" sz="2000" baseline="-25000" dirty="0">
                <a:solidFill>
                  <a:srgbClr val="2D2DB9"/>
                </a:solidFill>
                <a:ea typeface="ＭＳ Ｐゴシック" pitchFamily="-65" charset="-128"/>
              </a:rPr>
              <a:t>t</a:t>
            </a:r>
            <a:r>
              <a:rPr lang="en-US" sz="2000" dirty="0">
                <a:solidFill>
                  <a:srgbClr val="2D2DB9"/>
                </a:solidFill>
                <a:ea typeface="ＭＳ Ｐゴシック" pitchFamily="-65" charset="-128"/>
              </a:rPr>
              <a:t>, and that a</a:t>
            </a:r>
            <a:r>
              <a:rPr lang="en-US" sz="100" dirty="0">
                <a:solidFill>
                  <a:srgbClr val="2D2DB9"/>
                </a:solidFill>
                <a:ea typeface="ＭＳ Ｐゴシック" pitchFamily="-65" charset="-128"/>
              </a:rPr>
              <a:t> </a:t>
            </a:r>
            <a:r>
              <a:rPr lang="en-US" sz="2000" baseline="-25000" dirty="0">
                <a:solidFill>
                  <a:srgbClr val="2D2DB9"/>
                </a:solidFill>
                <a:ea typeface="ＭＳ Ｐゴシック" pitchFamily="-65" charset="-128"/>
              </a:rPr>
              <a:t>t</a:t>
            </a:r>
            <a:r>
              <a:rPr lang="en-US" sz="2000" dirty="0">
                <a:solidFill>
                  <a:srgbClr val="2D2DB9"/>
                </a:solidFill>
                <a:ea typeface="ＭＳ Ｐゴシック" pitchFamily="-65" charset="-128"/>
              </a:rPr>
              <a:t> = </a:t>
            </a:r>
            <a:r>
              <a:rPr lang="en-US" sz="2000" i="1" dirty="0">
                <a:solidFill>
                  <a:srgbClr val="2D2DB9"/>
                </a:solidFill>
                <a:ea typeface="ＭＳ Ｐゴシック" pitchFamily="-65" charset="-128"/>
              </a:rPr>
              <a:t>l</a:t>
            </a:r>
            <a:r>
              <a:rPr lang="el-GR" sz="2000" i="1" dirty="0">
                <a:solidFill>
                  <a:srgbClr val="2D2DB9"/>
                </a:solidFill>
                <a:ea typeface="ＭＳ Ｐゴシック" pitchFamily="-65" charset="-128"/>
              </a:rPr>
              <a:t>α</a:t>
            </a:r>
            <a:endParaRPr lang="en-US" sz="2000" i="1" dirty="0">
              <a:solidFill>
                <a:srgbClr val="2D2DB9"/>
              </a:solidFill>
              <a:ea typeface="ＭＳ Ｐゴシック" pitchFamily="-65" charset="-128"/>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912818768"/>
              </p:ext>
            </p:extLst>
          </p:nvPr>
        </p:nvGraphicFramePr>
        <p:xfrm>
          <a:off x="5711825" y="6021387"/>
          <a:ext cx="2227263" cy="379413"/>
        </p:xfrm>
        <a:graphic>
          <a:graphicData uri="http://schemas.openxmlformats.org/presentationml/2006/ole">
            <mc:AlternateContent xmlns:mc="http://schemas.openxmlformats.org/markup-compatibility/2006">
              <mc:Choice xmlns:v="urn:schemas-microsoft-com:vml" Requires="v">
                <p:oleObj spid="_x0000_s229702" name="Equation" r:id="rId10" imgW="1256755" imgH="215806" progId="Equation.DSMT4">
                  <p:embed/>
                </p:oleObj>
              </mc:Choice>
              <mc:Fallback>
                <p:oleObj name="Equation" r:id="rId10" imgW="1256755" imgH="21580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1825" y="6021387"/>
                        <a:ext cx="22272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139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318"/>
            <a:ext cx="8229600" cy="676373"/>
          </a:xfrm>
        </p:spPr>
        <p:txBody>
          <a:bodyPr/>
          <a:lstStyle/>
          <a:p>
            <a:r>
              <a:rPr lang="en-US" altLang="en-US" sz="4000" b="1" dirty="0">
                <a:ea typeface="ＭＳ Ｐゴシック" pitchFamily="34" charset="-128"/>
              </a:rPr>
              <a:t>Group Problem Solving </a:t>
            </a:r>
            <a:r>
              <a:rPr lang="en-US" altLang="en-US" sz="900" dirty="0">
                <a:ea typeface="ＭＳ Ｐゴシック" pitchFamily="34" charset="-128"/>
              </a:rPr>
              <a:t>3</a:t>
            </a:r>
            <a:endParaRPr lang="en-US" dirty="0"/>
          </a:p>
        </p:txBody>
      </p:sp>
      <p:sp>
        <p:nvSpPr>
          <p:cNvPr id="3" name="Content Placeholder 2"/>
          <p:cNvSpPr>
            <a:spLocks noGrp="1"/>
          </p:cNvSpPr>
          <p:nvPr>
            <p:ph idx="1"/>
          </p:nvPr>
        </p:nvSpPr>
        <p:spPr>
          <a:xfrm>
            <a:off x="457200" y="914400"/>
            <a:ext cx="3810000" cy="685800"/>
          </a:xfrm>
        </p:spPr>
        <p:txBody>
          <a:bodyPr/>
          <a:lstStyle/>
          <a:p>
            <a:r>
              <a:rPr lang="en-US" altLang="en-US" sz="2000" b="1" dirty="0">
                <a:solidFill>
                  <a:srgbClr val="C00000"/>
                </a:solidFill>
              </a:rPr>
              <a:t>Find I, set up equation of motion using small angle approximation</a:t>
            </a:r>
          </a:p>
        </p:txBody>
      </p:sp>
      <p:graphicFrame>
        <p:nvGraphicFramePr>
          <p:cNvPr id="8" name="Object 24"/>
          <p:cNvGraphicFramePr>
            <a:graphicFrameLocks noChangeAspect="1"/>
          </p:cNvGraphicFramePr>
          <p:nvPr>
            <p:extLst>
              <p:ext uri="{D42A27DB-BD31-4B8C-83A1-F6EECF244321}">
                <p14:modId xmlns:p14="http://schemas.microsoft.com/office/powerpoint/2010/main" val="1255805151"/>
              </p:ext>
            </p:extLst>
          </p:nvPr>
        </p:nvGraphicFramePr>
        <p:xfrm>
          <a:off x="1123950" y="1676400"/>
          <a:ext cx="2624137" cy="539750"/>
        </p:xfrm>
        <a:graphic>
          <a:graphicData uri="http://schemas.openxmlformats.org/presentationml/2006/ole">
            <mc:AlternateContent xmlns:mc="http://schemas.openxmlformats.org/markup-compatibility/2006">
              <mc:Choice xmlns:v="urn:schemas-microsoft-com:vml" Requires="v">
                <p:oleObj spid="_x0000_s230954" name="Equation" r:id="rId3" imgW="1346200" imgH="279400" progId="Equation.DSMT4">
                  <p:embed/>
                </p:oleObj>
              </mc:Choice>
              <mc:Fallback>
                <p:oleObj name="Equation" r:id="rId3" imgW="1346200" imgH="27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1676400"/>
                        <a:ext cx="26241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318019580"/>
              </p:ext>
            </p:extLst>
          </p:nvPr>
        </p:nvGraphicFramePr>
        <p:xfrm>
          <a:off x="1497013" y="2286000"/>
          <a:ext cx="2136775" cy="625475"/>
        </p:xfrm>
        <a:graphic>
          <a:graphicData uri="http://schemas.openxmlformats.org/presentationml/2006/ole">
            <mc:AlternateContent xmlns:mc="http://schemas.openxmlformats.org/markup-compatibility/2006">
              <mc:Choice xmlns:v="urn:schemas-microsoft-com:vml" Requires="v">
                <p:oleObj spid="_x0000_s230955" name="Equation" r:id="rId5" imgW="1205977" imgH="355446" progId="Equation.DSMT4">
                  <p:embed/>
                </p:oleObj>
              </mc:Choice>
              <mc:Fallback>
                <p:oleObj name="Equation" r:id="rId5" imgW="1205977" imgH="3554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7013" y="2286000"/>
                        <a:ext cx="21367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663641300"/>
              </p:ext>
            </p:extLst>
          </p:nvPr>
        </p:nvGraphicFramePr>
        <p:xfrm>
          <a:off x="1143000" y="2971800"/>
          <a:ext cx="2717800" cy="692150"/>
        </p:xfrm>
        <a:graphic>
          <a:graphicData uri="http://schemas.openxmlformats.org/presentationml/2006/ole">
            <mc:AlternateContent xmlns:mc="http://schemas.openxmlformats.org/markup-compatibility/2006">
              <mc:Choice xmlns:v="urn:schemas-microsoft-com:vml" Requires="v">
                <p:oleObj spid="_x0000_s230956" name="Equation" r:id="rId7" imgW="1536033" imgH="393529" progId="Equation.DSMT4">
                  <p:embed/>
                </p:oleObj>
              </mc:Choice>
              <mc:Fallback>
                <p:oleObj name="Equation" r:id="rId7" imgW="1536033"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971800"/>
                        <a:ext cx="2717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457200" y="3771900"/>
            <a:ext cx="3810000" cy="342900"/>
          </a:xfrm>
        </p:spPr>
        <p:txBody>
          <a:bodyPr/>
          <a:lstStyle/>
          <a:p>
            <a:r>
              <a:rPr lang="en-US" altLang="en-US" sz="2000" b="1" dirty="0">
                <a:solidFill>
                  <a:srgbClr val="C00000"/>
                </a:solidFill>
              </a:rPr>
              <a:t>Determine the natural frequency</a:t>
            </a:r>
          </a:p>
        </p:txBody>
      </p:sp>
      <p:graphicFrame>
        <p:nvGraphicFramePr>
          <p:cNvPr id="11" name="Object 10"/>
          <p:cNvGraphicFramePr>
            <a:graphicFrameLocks noChangeAspect="1"/>
          </p:cNvGraphicFramePr>
          <p:nvPr>
            <p:extLst>
              <p:ext uri="{D42A27DB-BD31-4B8C-83A1-F6EECF244321}">
                <p14:modId xmlns:p14="http://schemas.microsoft.com/office/powerpoint/2010/main" val="3893008878"/>
              </p:ext>
            </p:extLst>
          </p:nvPr>
        </p:nvGraphicFramePr>
        <p:xfrm>
          <a:off x="1236663" y="4191000"/>
          <a:ext cx="2632075" cy="2278062"/>
        </p:xfrm>
        <a:graphic>
          <a:graphicData uri="http://schemas.openxmlformats.org/presentationml/2006/ole">
            <mc:AlternateContent xmlns:mc="http://schemas.openxmlformats.org/markup-compatibility/2006">
              <mc:Choice xmlns:v="urn:schemas-microsoft-com:vml" Requires="v">
                <p:oleObj spid="_x0000_s230957" name="Equation" r:id="rId9" imgW="1485900" imgH="1282700" progId="Equation.DSMT4">
                  <p:embed/>
                </p:oleObj>
              </mc:Choice>
              <mc:Fallback>
                <p:oleObj name="Equation" r:id="rId9" imgW="1485900" imgH="12827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6663" y="4191000"/>
                        <a:ext cx="2632075"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0800" y="1070058"/>
            <a:ext cx="2095073" cy="2816142"/>
          </a:xfrm>
          <a:prstGeom prst="rect">
            <a:avLst/>
          </a:prstGeom>
        </p:spPr>
      </p:pic>
      <p:sp>
        <p:nvSpPr>
          <p:cNvPr id="7" name="Content Placeholder 6"/>
          <p:cNvSpPr>
            <a:spLocks noGrp="1"/>
          </p:cNvSpPr>
          <p:nvPr>
            <p:ph idx="14"/>
          </p:nvPr>
        </p:nvSpPr>
        <p:spPr>
          <a:xfrm>
            <a:off x="5791200" y="4267200"/>
            <a:ext cx="2514600" cy="342900"/>
          </a:xfrm>
        </p:spPr>
        <p:txBody>
          <a:bodyPr/>
          <a:lstStyle/>
          <a:p>
            <a:r>
              <a:rPr lang="en-US" altLang="en-US" sz="2000" b="1" dirty="0">
                <a:solidFill>
                  <a:srgbClr val="C00000"/>
                </a:solidFill>
              </a:rPr>
              <a:t>Calculate the period</a:t>
            </a:r>
          </a:p>
        </p:txBody>
      </p:sp>
      <p:graphicFrame>
        <p:nvGraphicFramePr>
          <p:cNvPr id="12" name="Object 11"/>
          <p:cNvGraphicFramePr>
            <a:graphicFrameLocks noChangeAspect="1"/>
          </p:cNvGraphicFramePr>
          <p:nvPr>
            <p:extLst>
              <p:ext uri="{D42A27DB-BD31-4B8C-83A1-F6EECF244321}">
                <p14:modId xmlns:p14="http://schemas.microsoft.com/office/powerpoint/2010/main" val="193678503"/>
              </p:ext>
            </p:extLst>
          </p:nvPr>
        </p:nvGraphicFramePr>
        <p:xfrm>
          <a:off x="6024562" y="4857750"/>
          <a:ext cx="1595438" cy="628650"/>
        </p:xfrm>
        <a:graphic>
          <a:graphicData uri="http://schemas.openxmlformats.org/presentationml/2006/ole">
            <mc:AlternateContent xmlns:mc="http://schemas.openxmlformats.org/markup-compatibility/2006">
              <mc:Choice xmlns:v="urn:schemas-microsoft-com:vml" Requires="v">
                <p:oleObj spid="_x0000_s230958" name="Equation" r:id="rId12" imgW="990170" imgH="393529" progId="Equation.DSMT4">
                  <p:embed/>
                </p:oleObj>
              </mc:Choice>
              <mc:Fallback>
                <p:oleObj name="Equation" r:id="rId12" imgW="990170" imgH="39352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24562" y="4857750"/>
                        <a:ext cx="159543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578848435"/>
              </p:ext>
            </p:extLst>
          </p:nvPr>
        </p:nvGraphicFramePr>
        <p:xfrm>
          <a:off x="6302375" y="5715000"/>
          <a:ext cx="1089025" cy="322263"/>
        </p:xfrm>
        <a:graphic>
          <a:graphicData uri="http://schemas.openxmlformats.org/presentationml/2006/ole">
            <mc:AlternateContent xmlns:mc="http://schemas.openxmlformats.org/markup-compatibility/2006">
              <mc:Choice xmlns:v="urn:schemas-microsoft-com:vml" Requires="v">
                <p:oleObj spid="_x0000_s230959" name="Equation" r:id="rId14" imgW="672808" imgH="203112" progId="Equation.DSMT4">
                  <p:embed/>
                </p:oleObj>
              </mc:Choice>
              <mc:Fallback>
                <p:oleObj name="Equation" r:id="rId14" imgW="672808" imgH="203112"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02375" y="5715000"/>
                        <a:ext cx="1089025" cy="322263"/>
                      </a:xfrm>
                      <a:prstGeom prst="rect">
                        <a:avLst/>
                      </a:prstGeom>
                      <a:noFill/>
                      <a:ln>
                        <a:solidFill>
                          <a:srgbClr val="C00000"/>
                        </a:solidFill>
                      </a:ln>
                    </p:spPr>
                  </p:pic>
                </p:oleObj>
              </mc:Fallback>
            </mc:AlternateContent>
          </a:graphicData>
        </a:graphic>
      </p:graphicFrame>
    </p:spTree>
    <p:extLst>
      <p:ext uri="{BB962C8B-B14F-4D97-AF65-F5344CB8AC3E}">
        <p14:creationId xmlns:p14="http://schemas.microsoft.com/office/powerpoint/2010/main" val="35017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3</a:t>
            </a:r>
            <a:endParaRPr lang="en-US" dirty="0"/>
          </a:p>
        </p:txBody>
      </p:sp>
      <p:sp>
        <p:nvSpPr>
          <p:cNvPr id="3" name="Content Placeholder 2"/>
          <p:cNvSpPr>
            <a:spLocks noGrp="1"/>
          </p:cNvSpPr>
          <p:nvPr>
            <p:ph idx="1"/>
          </p:nvPr>
        </p:nvSpPr>
        <p:spPr>
          <a:xfrm>
            <a:off x="457200" y="1638498"/>
            <a:ext cx="4648200" cy="1561902"/>
          </a:xfrm>
        </p:spPr>
        <p:txBody>
          <a:bodyPr/>
          <a:lstStyle/>
          <a:p>
            <a:r>
              <a:rPr lang="en-US" altLang="en-US" b="1" dirty="0">
                <a:solidFill>
                  <a:srgbClr val="C00000"/>
                </a:solidFill>
              </a:rPr>
              <a:t>In the previous problem, what would be true if the bar was hinged at A instead of welded at A (choose one)?</a:t>
            </a:r>
          </a:p>
        </p:txBody>
      </p:sp>
      <p:pic>
        <p:nvPicPr>
          <p:cNvPr id="10" name="Picture 9" descr="The disk is attacked through its center to point A on the bottom of bar AB. The top of bar AB is attached by a pin to the ceiling. Theta measures the angle AB forms with its original vertical posi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820" y="788444"/>
            <a:ext cx="2304580" cy="3097756"/>
          </a:xfrm>
          <a:prstGeom prst="rect">
            <a:avLst/>
          </a:prstGeom>
        </p:spPr>
      </p:pic>
      <p:sp>
        <p:nvSpPr>
          <p:cNvPr id="6" name="Content Placeholder 5"/>
          <p:cNvSpPr>
            <a:spLocks noGrp="1"/>
          </p:cNvSpPr>
          <p:nvPr>
            <p:ph idx="13"/>
          </p:nvPr>
        </p:nvSpPr>
        <p:spPr>
          <a:xfrm>
            <a:off x="457200" y="4330038"/>
            <a:ext cx="8229600" cy="411297"/>
          </a:xfrm>
        </p:spPr>
        <p:txBody>
          <a:bodyPr/>
          <a:lstStyle/>
          <a:p>
            <a:pPr marL="347472"/>
            <a:r>
              <a:rPr lang="en-US" altLang="en-US" sz="2200" b="1" dirty="0"/>
              <a:t>a) The natural frequency of the oscillation would be larger</a:t>
            </a:r>
          </a:p>
        </p:txBody>
      </p:sp>
      <p:sp>
        <p:nvSpPr>
          <p:cNvPr id="7" name="Content Placeholder 6"/>
          <p:cNvSpPr>
            <a:spLocks noGrp="1"/>
          </p:cNvSpPr>
          <p:nvPr>
            <p:ph idx="14"/>
          </p:nvPr>
        </p:nvSpPr>
        <p:spPr>
          <a:xfrm>
            <a:off x="457200" y="4791258"/>
            <a:ext cx="7848600" cy="390342"/>
          </a:xfrm>
        </p:spPr>
        <p:txBody>
          <a:bodyPr/>
          <a:lstStyle/>
          <a:p>
            <a:pPr marL="347472"/>
            <a:r>
              <a:rPr lang="en-US" altLang="en-US" sz="2200" b="1" dirty="0"/>
              <a:t>b) The natural frequency of the oscillation would be larger</a:t>
            </a:r>
          </a:p>
        </p:txBody>
      </p:sp>
      <p:sp>
        <p:nvSpPr>
          <p:cNvPr id="8" name="Content Placeholder 7"/>
          <p:cNvSpPr>
            <a:spLocks noGrp="1"/>
          </p:cNvSpPr>
          <p:nvPr>
            <p:ph idx="15"/>
          </p:nvPr>
        </p:nvSpPr>
        <p:spPr>
          <a:xfrm>
            <a:off x="457200" y="5221110"/>
            <a:ext cx="8382000" cy="390342"/>
          </a:xfrm>
        </p:spPr>
        <p:txBody>
          <a:bodyPr/>
          <a:lstStyle/>
          <a:p>
            <a:pPr marL="347472"/>
            <a:r>
              <a:rPr lang="en-US" altLang="en-US" sz="2200" b="1" dirty="0"/>
              <a:t>c) The natural frequencies of the two systems would be the same</a:t>
            </a:r>
          </a:p>
        </p:txBody>
      </p:sp>
    </p:spTree>
    <p:extLst>
      <p:ext uri="{BB962C8B-B14F-4D97-AF65-F5344CB8AC3E}">
        <p14:creationId xmlns:p14="http://schemas.microsoft.com/office/powerpoint/2010/main" val="396285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4</a:t>
            </a:r>
            <a:endParaRPr lang="en-US" dirty="0"/>
          </a:p>
        </p:txBody>
      </p:sp>
      <p:sp>
        <p:nvSpPr>
          <p:cNvPr id="3" name="Content Placeholder 2"/>
          <p:cNvSpPr>
            <a:spLocks noGrp="1"/>
          </p:cNvSpPr>
          <p:nvPr>
            <p:ph idx="1"/>
          </p:nvPr>
        </p:nvSpPr>
        <p:spPr>
          <a:xfrm>
            <a:off x="457200" y="1638498"/>
            <a:ext cx="4648200" cy="1561902"/>
          </a:xfrm>
        </p:spPr>
        <p:txBody>
          <a:bodyPr/>
          <a:lstStyle/>
          <a:p>
            <a:r>
              <a:rPr lang="en-US" altLang="en-US" b="1" dirty="0">
                <a:solidFill>
                  <a:srgbClr val="C00000"/>
                </a:solidFill>
              </a:rPr>
              <a:t>In the previous problem, what would be true if the bar was hinged at A instead of welded at A (choose one)?</a:t>
            </a:r>
          </a:p>
        </p:txBody>
      </p:sp>
      <p:pic>
        <p:nvPicPr>
          <p:cNvPr id="10" name="Picture 9" descr="The disk is attacked through its center to point A on the bottom of bar AB. The top of bar AB is attached by a pin to the ceiling. Theta measures the angle AB forms with its original vertical posi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820" y="788444"/>
            <a:ext cx="2304580" cy="3097756"/>
          </a:xfrm>
          <a:prstGeom prst="rect">
            <a:avLst/>
          </a:prstGeom>
        </p:spPr>
      </p:pic>
      <p:sp>
        <p:nvSpPr>
          <p:cNvPr id="6" name="Content Placeholder 5"/>
          <p:cNvSpPr>
            <a:spLocks noGrp="1"/>
          </p:cNvSpPr>
          <p:nvPr>
            <p:ph idx="13"/>
          </p:nvPr>
        </p:nvSpPr>
        <p:spPr>
          <a:xfrm>
            <a:off x="457200" y="4330038"/>
            <a:ext cx="8229600" cy="411297"/>
          </a:xfrm>
        </p:spPr>
        <p:txBody>
          <a:bodyPr/>
          <a:lstStyle/>
          <a:p>
            <a:pPr marL="347472"/>
            <a:r>
              <a:rPr lang="en-US" altLang="en-US" sz="2200" b="1" dirty="0"/>
              <a:t>a) The natural frequency of the oscillation would be larger</a:t>
            </a:r>
          </a:p>
        </p:txBody>
      </p:sp>
      <p:sp>
        <p:nvSpPr>
          <p:cNvPr id="7" name="Content Placeholder 6"/>
          <p:cNvSpPr>
            <a:spLocks noGrp="1"/>
          </p:cNvSpPr>
          <p:nvPr>
            <p:ph idx="14"/>
          </p:nvPr>
        </p:nvSpPr>
        <p:spPr>
          <a:xfrm>
            <a:off x="457200" y="4791258"/>
            <a:ext cx="8610600" cy="390342"/>
          </a:xfrm>
          <a:ln>
            <a:solidFill>
              <a:srgbClr val="C00000"/>
            </a:solidFill>
          </a:ln>
        </p:spPr>
        <p:txBody>
          <a:bodyPr/>
          <a:lstStyle/>
          <a:p>
            <a:pPr marL="347472"/>
            <a:r>
              <a:rPr lang="en-US" altLang="en-US" sz="2200" b="1" dirty="0"/>
              <a:t>b) Answer: The natural frequency of the oscillation would be larger</a:t>
            </a:r>
          </a:p>
        </p:txBody>
      </p:sp>
      <p:sp>
        <p:nvSpPr>
          <p:cNvPr id="8" name="Content Placeholder 7"/>
          <p:cNvSpPr>
            <a:spLocks noGrp="1"/>
          </p:cNvSpPr>
          <p:nvPr>
            <p:ph idx="15"/>
          </p:nvPr>
        </p:nvSpPr>
        <p:spPr>
          <a:xfrm>
            <a:off x="457200" y="5221110"/>
            <a:ext cx="8382000" cy="390342"/>
          </a:xfrm>
        </p:spPr>
        <p:txBody>
          <a:bodyPr/>
          <a:lstStyle/>
          <a:p>
            <a:pPr marL="347472"/>
            <a:r>
              <a:rPr lang="en-US" altLang="en-US" sz="2200" b="1" dirty="0"/>
              <a:t>c) The natural frequencies of the two systems would be the same</a:t>
            </a:r>
          </a:p>
        </p:txBody>
      </p:sp>
    </p:spTree>
    <p:extLst>
      <p:ext uri="{BB962C8B-B14F-4D97-AF65-F5344CB8AC3E}">
        <p14:creationId xmlns:p14="http://schemas.microsoft.com/office/powerpoint/2010/main" val="411056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25525"/>
          </a:xfrm>
        </p:spPr>
        <p:txBody>
          <a:bodyPr/>
          <a:lstStyle/>
          <a:p>
            <a:r>
              <a:rPr lang="en-US" altLang="en-US" sz="3200" b="1" dirty="0">
                <a:ea typeface="ＭＳ Ｐゴシック" pitchFamily="34" charset="-128"/>
              </a:rPr>
              <a:t>Applying the Principle of Conservation of Energy</a:t>
            </a:r>
            <a:endParaRPr lang="en-US" sz="3200" b="1"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92" y="1392975"/>
            <a:ext cx="2404508" cy="203602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43" y="4071232"/>
            <a:ext cx="2164057" cy="2253368"/>
          </a:xfrm>
          <a:prstGeom prst="rect">
            <a:avLst/>
          </a:prstGeom>
        </p:spPr>
      </p:pic>
      <p:sp>
        <p:nvSpPr>
          <p:cNvPr id="3" name="Content Placeholder 2"/>
          <p:cNvSpPr>
            <a:spLocks noGrp="1"/>
          </p:cNvSpPr>
          <p:nvPr>
            <p:ph idx="1"/>
          </p:nvPr>
        </p:nvSpPr>
        <p:spPr>
          <a:xfrm>
            <a:off x="2743200" y="1143289"/>
            <a:ext cx="5943600" cy="685511"/>
          </a:xfrm>
        </p:spPr>
        <p:txBody>
          <a:bodyPr/>
          <a:lstStyle/>
          <a:p>
            <a:pPr marL="292608" indent="-292608">
              <a:buFont typeface="Arial" panose="020B0604020202020204" pitchFamily="34" charset="0"/>
              <a:buChar char="•"/>
            </a:pPr>
            <a:r>
              <a:rPr lang="en-US" altLang="en-US" sz="2000" dirty="0"/>
              <a:t>Resultant force on a mass in simple harmonic motion is conservative -  total energy is conserved.</a:t>
            </a:r>
          </a:p>
        </p:txBody>
      </p:sp>
      <p:graphicFrame>
        <p:nvGraphicFramePr>
          <p:cNvPr id="8" name="Object 9"/>
          <p:cNvGraphicFramePr>
            <a:graphicFrameLocks noChangeAspect="1"/>
          </p:cNvGraphicFramePr>
          <p:nvPr>
            <p:extLst>
              <p:ext uri="{D42A27DB-BD31-4B8C-83A1-F6EECF244321}">
                <p14:modId xmlns:p14="http://schemas.microsoft.com/office/powerpoint/2010/main" val="3441700296"/>
              </p:ext>
            </p:extLst>
          </p:nvPr>
        </p:nvGraphicFramePr>
        <p:xfrm>
          <a:off x="3681413" y="1968500"/>
          <a:ext cx="1714500" cy="241300"/>
        </p:xfrm>
        <a:graphic>
          <a:graphicData uri="http://schemas.openxmlformats.org/presentationml/2006/ole">
            <mc:AlternateContent xmlns:mc="http://schemas.openxmlformats.org/markup-compatibility/2006">
              <mc:Choice xmlns:v="urn:schemas-microsoft-com:vml" Requires="v">
                <p:oleObj spid="_x0000_s232146" name="Equation" r:id="rId5" imgW="1714500" imgH="241300" progId="Equation.3">
                  <p:embed/>
                </p:oleObj>
              </mc:Choice>
              <mc:Fallback>
                <p:oleObj name="Equation" r:id="rId5" imgW="17145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1413" y="1968500"/>
                        <a:ext cx="17145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2984043589"/>
              </p:ext>
            </p:extLst>
          </p:nvPr>
        </p:nvGraphicFramePr>
        <p:xfrm>
          <a:off x="6015135" y="1858963"/>
          <a:ext cx="2135090" cy="731837"/>
        </p:xfrm>
        <a:graphic>
          <a:graphicData uri="http://schemas.openxmlformats.org/presentationml/2006/ole">
            <mc:AlternateContent xmlns:mc="http://schemas.openxmlformats.org/markup-compatibility/2006">
              <mc:Choice xmlns:v="urn:schemas-microsoft-com:vml" Requires="v">
                <p:oleObj spid="_x0000_s232147" name="Equation" r:id="rId7" imgW="1473120" imgH="482400" progId="Equation.3">
                  <p:embed/>
                </p:oleObj>
              </mc:Choice>
              <mc:Fallback>
                <p:oleObj name="Equation" r:id="rId7" imgW="1473120" imgH="482400" progId="Equation.3">
                  <p:embed/>
                  <p:pic>
                    <p:nvPicPr>
                      <p:cNvPr id="0" name=""/>
                      <p:cNvPicPr>
                        <a:picLocks noChangeAspect="1" noChangeArrowheads="1"/>
                      </p:cNvPicPr>
                      <p:nvPr/>
                    </p:nvPicPr>
                    <p:blipFill>
                      <a:blip r:embed="rId8"/>
                      <a:srcRect/>
                      <a:stretch>
                        <a:fillRect/>
                      </a:stretch>
                    </p:blipFill>
                    <p:spPr bwMode="auto">
                      <a:xfrm>
                        <a:off x="6015135" y="1858963"/>
                        <a:ext cx="2135090" cy="731837"/>
                      </a:xfrm>
                      <a:prstGeom prst="rect">
                        <a:avLst/>
                      </a:prstGeom>
                      <a:noFill/>
                      <a:ln>
                        <a:noFill/>
                      </a:ln>
                      <a:effectLst/>
                    </p:spPr>
                  </p:pic>
                </p:oleObj>
              </mc:Fallback>
            </mc:AlternateContent>
          </a:graphicData>
        </a:graphic>
      </p:graphicFrame>
      <p:sp>
        <p:nvSpPr>
          <p:cNvPr id="6" name="Content Placeholder 5"/>
          <p:cNvSpPr>
            <a:spLocks noGrp="1"/>
          </p:cNvSpPr>
          <p:nvPr>
            <p:ph idx="13"/>
          </p:nvPr>
        </p:nvSpPr>
        <p:spPr>
          <a:xfrm>
            <a:off x="2743200" y="2701572"/>
            <a:ext cx="5943600" cy="400050"/>
          </a:xfrm>
        </p:spPr>
        <p:txBody>
          <a:bodyPr/>
          <a:lstStyle/>
          <a:p>
            <a:pPr marL="292608" indent="-292608">
              <a:buFont typeface="Arial" panose="020B0604020202020204" pitchFamily="34" charset="0"/>
              <a:buChar char="•"/>
            </a:pPr>
            <a:r>
              <a:rPr lang="en-US" altLang="en-US" sz="2000" dirty="0"/>
              <a:t>Consider simple harmonic motion of the square plate,</a:t>
            </a:r>
          </a:p>
        </p:txBody>
      </p:sp>
      <p:graphicFrame>
        <p:nvGraphicFramePr>
          <p:cNvPr id="10" name="Object 3"/>
          <p:cNvGraphicFramePr>
            <a:graphicFrameLocks noChangeAspect="1"/>
          </p:cNvGraphicFramePr>
          <p:nvPr>
            <p:extLst>
              <p:ext uri="{D42A27DB-BD31-4B8C-83A1-F6EECF244321}">
                <p14:modId xmlns:p14="http://schemas.microsoft.com/office/powerpoint/2010/main" val="703323264"/>
              </p:ext>
            </p:extLst>
          </p:nvPr>
        </p:nvGraphicFramePr>
        <p:xfrm>
          <a:off x="3681413" y="3263900"/>
          <a:ext cx="635000" cy="317500"/>
        </p:xfrm>
        <a:graphic>
          <a:graphicData uri="http://schemas.openxmlformats.org/presentationml/2006/ole">
            <mc:AlternateContent xmlns:mc="http://schemas.openxmlformats.org/markup-compatibility/2006">
              <mc:Choice xmlns:v="urn:schemas-microsoft-com:vml" Requires="v">
                <p:oleObj spid="_x0000_s232148" name="Equation" r:id="rId9" imgW="634449" imgH="317225" progId="Equation.3">
                  <p:embed/>
                </p:oleObj>
              </mc:Choice>
              <mc:Fallback>
                <p:oleObj name="Equation" r:id="rId9" imgW="634449" imgH="31722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1413" y="3263900"/>
                        <a:ext cx="635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766676748"/>
              </p:ext>
            </p:extLst>
          </p:nvPr>
        </p:nvGraphicFramePr>
        <p:xfrm>
          <a:off x="5070475" y="3124200"/>
          <a:ext cx="3822700" cy="914400"/>
        </p:xfrm>
        <a:graphic>
          <a:graphicData uri="http://schemas.openxmlformats.org/presentationml/2006/ole">
            <mc:AlternateContent xmlns:mc="http://schemas.openxmlformats.org/markup-compatibility/2006">
              <mc:Choice xmlns:v="urn:schemas-microsoft-com:vml" Requires="v">
                <p:oleObj spid="_x0000_s232149" name="Equation" r:id="rId11" imgW="3822700" imgH="914400" progId="Equation.3">
                  <p:embed/>
                </p:oleObj>
              </mc:Choice>
              <mc:Fallback>
                <p:oleObj name="Equation" r:id="rId11" imgW="3822700" imgH="914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0475" y="3124200"/>
                        <a:ext cx="3822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2749016839"/>
              </p:ext>
            </p:extLst>
          </p:nvPr>
        </p:nvGraphicFramePr>
        <p:xfrm>
          <a:off x="3668713" y="4064000"/>
          <a:ext cx="3136900" cy="1498600"/>
        </p:xfrm>
        <a:graphic>
          <a:graphicData uri="http://schemas.openxmlformats.org/presentationml/2006/ole">
            <mc:AlternateContent xmlns:mc="http://schemas.openxmlformats.org/markup-compatibility/2006">
              <mc:Choice xmlns:v="urn:schemas-microsoft-com:vml" Requires="v">
                <p:oleObj spid="_x0000_s232150" name="Equation" r:id="rId13" imgW="3136900" imgH="1498600" progId="Equation.3">
                  <p:embed/>
                </p:oleObj>
              </mc:Choice>
              <mc:Fallback>
                <p:oleObj name="Equation" r:id="rId13" imgW="3136900" imgH="149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8713" y="4064000"/>
                        <a:ext cx="3136900"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3588534109"/>
              </p:ext>
            </p:extLst>
          </p:nvPr>
        </p:nvGraphicFramePr>
        <p:xfrm>
          <a:off x="7535863" y="4254500"/>
          <a:ext cx="685800" cy="317500"/>
        </p:xfrm>
        <a:graphic>
          <a:graphicData uri="http://schemas.openxmlformats.org/presentationml/2006/ole">
            <mc:AlternateContent xmlns:mc="http://schemas.openxmlformats.org/markup-compatibility/2006">
              <mc:Choice xmlns:v="urn:schemas-microsoft-com:vml" Requires="v">
                <p:oleObj spid="_x0000_s232151" name="Equation" r:id="rId15" imgW="685502" imgH="317362" progId="Equation.3">
                  <p:embed/>
                </p:oleObj>
              </mc:Choice>
              <mc:Fallback>
                <p:oleObj name="Equation" r:id="rId15" imgW="685502" imgH="31736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35863" y="4254500"/>
                        <a:ext cx="685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865907766"/>
              </p:ext>
            </p:extLst>
          </p:nvPr>
        </p:nvGraphicFramePr>
        <p:xfrm>
          <a:off x="3681413" y="5634038"/>
          <a:ext cx="3327400" cy="838200"/>
        </p:xfrm>
        <a:graphic>
          <a:graphicData uri="http://schemas.openxmlformats.org/presentationml/2006/ole">
            <mc:AlternateContent xmlns:mc="http://schemas.openxmlformats.org/markup-compatibility/2006">
              <mc:Choice xmlns:v="urn:schemas-microsoft-com:vml" Requires="v">
                <p:oleObj spid="_x0000_s232152" name="Equation" r:id="rId17" imgW="3327400" imgH="838200" progId="Equation.3">
                  <p:embed/>
                </p:oleObj>
              </mc:Choice>
              <mc:Fallback>
                <p:oleObj name="Equation" r:id="rId17" imgW="3327400" imgH="838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81413" y="5634038"/>
                        <a:ext cx="33274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379270116"/>
              </p:ext>
            </p:extLst>
          </p:nvPr>
        </p:nvGraphicFramePr>
        <p:xfrm>
          <a:off x="7548563" y="6061075"/>
          <a:ext cx="1422400" cy="355600"/>
        </p:xfrm>
        <a:graphic>
          <a:graphicData uri="http://schemas.openxmlformats.org/presentationml/2006/ole">
            <mc:AlternateContent xmlns:mc="http://schemas.openxmlformats.org/markup-compatibility/2006">
              <mc:Choice xmlns:v="urn:schemas-microsoft-com:vml" Requires="v">
                <p:oleObj spid="_x0000_s232153" name="Equation" r:id="rId19" imgW="1422400" imgH="355600" progId="Equation.3">
                  <p:embed/>
                </p:oleObj>
              </mc:Choice>
              <mc:Fallback>
                <p:oleObj name="Equation" r:id="rId19" imgW="1422400" imgH="355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48563" y="6061075"/>
                        <a:ext cx="14224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8679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latin typeface="Times New Roman" panose="02020603050405020304" pitchFamily="18" charset="0"/>
                <a:ea typeface="ＭＳ Ｐゴシック" panose="020B0600070205080204" pitchFamily="34" charset="-128"/>
                <a:cs typeface="Times New Roman" panose="02020603050405020304" pitchFamily="18" charset="0"/>
              </a:rPr>
              <a:t>Contents</a:t>
            </a:r>
            <a:endParaRPr lang="en-IN" sz="4000" b="1" dirty="0">
              <a:latin typeface="Times New Roman" panose="02020603050405020304" pitchFamily="18" charset="0"/>
              <a:cs typeface="Times New Roman" panose="02020603050405020304" pitchFamily="18" charset="0"/>
            </a:endParaRPr>
          </a:p>
        </p:txBody>
      </p:sp>
      <p:sp>
        <p:nvSpPr>
          <p:cNvPr id="37" name="Content Placeholder 36"/>
          <p:cNvSpPr>
            <a:spLocks noGrp="1"/>
          </p:cNvSpPr>
          <p:nvPr>
            <p:ph sz="half" idx="1"/>
          </p:nvPr>
        </p:nvSpPr>
        <p:spPr>
          <a:xfrm>
            <a:off x="457200" y="1219200"/>
            <a:ext cx="3810000" cy="4572000"/>
          </a:xfrm>
        </p:spPr>
        <p:txBody>
          <a:bodyPr/>
          <a:lstStyle/>
          <a:p>
            <a:pPr>
              <a:spcBef>
                <a:spcPts val="0"/>
              </a:spcBef>
            </a:pPr>
            <a:r>
              <a:rPr lang="en-US" altLang="en-US" sz="2000" dirty="0">
                <a:latin typeface="Times New Roman" panose="02020603050405020304" pitchFamily="18" charset="0"/>
                <a:cs typeface="Times New Roman" panose="02020603050405020304" pitchFamily="18" charset="0"/>
                <a:hlinkClick r:id="rId2" action="ppaction://hlinksldjump"/>
              </a:rPr>
              <a:t>Introduction</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3" action="ppaction://hlinksldjump"/>
              </a:rPr>
              <a:t>Simple Harmonic Motion and Free Vibrations of Particles</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4" action="ppaction://hlinksldjump"/>
              </a:rPr>
              <a:t>Simple Pendulum (Approximate Solution)</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5" action="ppaction://hlinksldjump"/>
              </a:rPr>
              <a:t>Simple Pendulum (Exact Solution)</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6" action="ppaction://hlinksldjump"/>
              </a:rPr>
              <a:t>Sample Problem 19.1</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7" action="ppaction://hlinksldjump"/>
              </a:rPr>
              <a:t>Free Vibrations of Rigid Bodies</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8" action="ppaction://hlinksldjump"/>
              </a:rPr>
              <a:t>Sample Problem 19.2</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9" action="ppaction://hlinksldjump"/>
              </a:rPr>
              <a:t>Sample Problem 19.3</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10" action="ppaction://hlinksldjump"/>
              </a:rPr>
              <a:t>Applying the Principle of Conservation of Energy</a:t>
            </a:r>
            <a:endParaRPr lang="en-US" alt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a:xfrm>
            <a:off x="4648200" y="1219200"/>
            <a:ext cx="3352800" cy="2667000"/>
          </a:xfrm>
        </p:spPr>
        <p:txBody>
          <a:bodyPr/>
          <a:lstStyle/>
          <a:p>
            <a:pPr>
              <a:spcBef>
                <a:spcPts val="0"/>
              </a:spcBef>
            </a:pPr>
            <a:r>
              <a:rPr lang="en-US" altLang="en-US" sz="2000" dirty="0">
                <a:latin typeface="Times New Roman" panose="02020603050405020304" pitchFamily="18" charset="0"/>
                <a:cs typeface="Times New Roman" panose="02020603050405020304" pitchFamily="18" charset="0"/>
                <a:hlinkClick r:id="rId11" action="ppaction://hlinksldjump"/>
              </a:rPr>
              <a:t>Sample Problem 19.4</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12" action="ppaction://hlinksldjump"/>
              </a:rPr>
              <a:t>Forced Vibrations</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13" action="ppaction://hlinksldjump"/>
              </a:rPr>
              <a:t>Sample Problem 19.5</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14" action="ppaction://hlinksldjump"/>
              </a:rPr>
              <a:t>Damped Free Vibrations</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15" action="ppaction://hlinksldjump"/>
              </a:rPr>
              <a:t>Damped Forced Vibrations</a:t>
            </a:r>
            <a:endParaRPr lang="en-US" altLang="en-US" sz="2000" dirty="0">
              <a:latin typeface="Times New Roman" panose="02020603050405020304" pitchFamily="18" charset="0"/>
              <a:cs typeface="Times New Roman" panose="02020603050405020304" pitchFamily="18" charset="0"/>
            </a:endParaRPr>
          </a:p>
          <a:p>
            <a:pPr>
              <a:spcBef>
                <a:spcPts val="0"/>
              </a:spcBef>
            </a:pPr>
            <a:r>
              <a:rPr lang="en-US" altLang="en-US" sz="2000" dirty="0">
                <a:latin typeface="Times New Roman" panose="02020603050405020304" pitchFamily="18" charset="0"/>
                <a:cs typeface="Times New Roman" panose="02020603050405020304" pitchFamily="18" charset="0"/>
                <a:hlinkClick r:id="rId16" action="ppaction://hlinksldjump"/>
              </a:rPr>
              <a:t>Electrical Analogues</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86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986"/>
            <a:ext cx="8229600" cy="670560"/>
          </a:xfrm>
        </p:spPr>
        <p:txBody>
          <a:bodyPr/>
          <a:lstStyle/>
          <a:p>
            <a:r>
              <a:rPr lang="en-US" altLang="en-US" b="1" dirty="0">
                <a:ea typeface="ＭＳ Ｐゴシック" pitchFamily="34" charset="-128"/>
              </a:rPr>
              <a:t>Sample Problem 19.4 </a:t>
            </a:r>
            <a:r>
              <a:rPr lang="en-US" altLang="en-US" sz="1000" dirty="0">
                <a:ea typeface="ＭＳ Ｐゴシック" pitchFamily="34" charset="-128"/>
              </a:rPr>
              <a:t>1</a:t>
            </a:r>
            <a:endParaRPr lang="en-US" sz="1000" dirty="0"/>
          </a:p>
        </p:txBody>
      </p:sp>
      <p:pic>
        <p:nvPicPr>
          <p:cNvPr id="10" name="Picture 9" descr="The radius of the cylinder is r. The radius of the curved surface is 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82657"/>
            <a:ext cx="3383912" cy="1822543"/>
          </a:xfrm>
          <a:prstGeom prst="rect">
            <a:avLst/>
          </a:prstGeom>
        </p:spPr>
      </p:pic>
      <p:sp>
        <p:nvSpPr>
          <p:cNvPr id="7" name="Content Placeholder 6"/>
          <p:cNvSpPr>
            <a:spLocks noGrp="1"/>
          </p:cNvSpPr>
          <p:nvPr>
            <p:ph idx="14"/>
          </p:nvPr>
        </p:nvSpPr>
        <p:spPr>
          <a:xfrm>
            <a:off x="457200" y="3962400"/>
            <a:ext cx="3962400" cy="1383030"/>
          </a:xfrm>
        </p:spPr>
        <p:txBody>
          <a:bodyPr/>
          <a:lstStyle/>
          <a:p>
            <a:r>
              <a:rPr lang="en-US" altLang="en-US" sz="2000" dirty="0"/>
              <a:t>Determine the period of small oscillations of a cylinder which rolls without slipping inside a curved surface.</a:t>
            </a:r>
          </a:p>
        </p:txBody>
      </p:sp>
      <p:sp>
        <p:nvSpPr>
          <p:cNvPr id="3" name="Content Placeholder 2"/>
          <p:cNvSpPr>
            <a:spLocks noGrp="1"/>
          </p:cNvSpPr>
          <p:nvPr>
            <p:ph idx="1"/>
          </p:nvPr>
        </p:nvSpPr>
        <p:spPr>
          <a:xfrm>
            <a:off x="4038600" y="1328166"/>
            <a:ext cx="4953000" cy="1567434"/>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Apply the principle of conservation of energy between the positions of maximum and minimum potential energy. </a:t>
            </a:r>
            <a:endParaRPr lang="en-US" altLang="en-US" sz="2000" i="1" dirty="0"/>
          </a:p>
        </p:txBody>
      </p:sp>
      <p:sp>
        <p:nvSpPr>
          <p:cNvPr id="6" name="Content Placeholder 5"/>
          <p:cNvSpPr>
            <a:spLocks noGrp="1"/>
          </p:cNvSpPr>
          <p:nvPr>
            <p:ph idx="13"/>
          </p:nvPr>
        </p:nvSpPr>
        <p:spPr>
          <a:xfrm>
            <a:off x="4038600" y="3009900"/>
            <a:ext cx="4648200" cy="647700"/>
          </a:xfrm>
        </p:spPr>
        <p:txBody>
          <a:bodyPr/>
          <a:lstStyle/>
          <a:p>
            <a:pPr marL="292608" indent="-292608">
              <a:buFont typeface="Arial" panose="020B0604020202020204" pitchFamily="34" charset="0"/>
              <a:buChar char="•"/>
            </a:pPr>
            <a:r>
              <a:rPr lang="en-US" altLang="en-US" sz="2000" dirty="0"/>
              <a:t>Solve the energy equation for the natural frequency of the oscillations.</a:t>
            </a:r>
          </a:p>
        </p:txBody>
      </p:sp>
    </p:spTree>
    <p:extLst>
      <p:ext uri="{BB962C8B-B14F-4D97-AF65-F5344CB8AC3E}">
        <p14:creationId xmlns:p14="http://schemas.microsoft.com/office/powerpoint/2010/main" val="148989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19.4 </a:t>
            </a:r>
            <a:r>
              <a:rPr lang="en-US" altLang="en-US" sz="900" dirty="0">
                <a:ea typeface="ＭＳ Ｐゴシック" pitchFamily="34" charset="-128"/>
              </a:rPr>
              <a:t>2</a:t>
            </a:r>
            <a:endParaRPr lang="en-US" dirty="0"/>
          </a:p>
        </p:txBody>
      </p:sp>
      <p:pic>
        <p:nvPicPr>
          <p:cNvPr id="13" name="Picture 12" descr="Position 1 is the highest point the cylinder reaches, where theta is maximum and the rate of change of theta is zero. Position 2 is at the bottom of the curve where theta is zero and the rate of change of theta is maximum. The location of the cylinder's center of mass, G, in position 2 is the datum for potential energy. As the cylinder travels from position 2 to position 1, G travels through an arc of radius (R-r). The difference in the height of G in these two positions is 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25" y="1397795"/>
            <a:ext cx="2379475" cy="1878805"/>
          </a:xfrm>
          <a:prstGeom prst="rect">
            <a:avLst/>
          </a:prstGeom>
        </p:spPr>
      </p:pic>
      <p:pic>
        <p:nvPicPr>
          <p:cNvPr id="14" name="Picture 13" descr="The relation of the angular velocity of the cylinder about its axis and the rate of change of theta is given by the ratio of the respective radii (R-r)/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68" y="3782822"/>
            <a:ext cx="1917360" cy="2504435"/>
          </a:xfrm>
          <a:prstGeom prst="rect">
            <a:avLst/>
          </a:prstGeom>
        </p:spPr>
      </p:pic>
      <p:sp>
        <p:nvSpPr>
          <p:cNvPr id="3" name="Content Placeholder 2"/>
          <p:cNvSpPr>
            <a:spLocks noGrp="1"/>
          </p:cNvSpPr>
          <p:nvPr>
            <p:ph idx="1"/>
          </p:nvPr>
        </p:nvSpPr>
        <p:spPr>
          <a:xfrm>
            <a:off x="2743200" y="1066800"/>
            <a:ext cx="5943600" cy="1066800"/>
          </a:xfrm>
        </p:spPr>
        <p:txBody>
          <a:bodyPr/>
          <a:lstStyle/>
          <a:p>
            <a:r>
              <a:rPr lang="en-US" altLang="en-US" sz="1800" b="1" dirty="0">
                <a:solidFill>
                  <a:srgbClr val="C00000"/>
                </a:solidFill>
              </a:rPr>
              <a:t>Modeling and Analysis:</a:t>
            </a:r>
            <a:endParaRPr lang="en-US" altLang="en-US" sz="1800" dirty="0">
              <a:solidFill>
                <a:srgbClr val="C00000"/>
              </a:solidFill>
            </a:endParaRPr>
          </a:p>
          <a:p>
            <a:pPr marL="292608" indent="-292608">
              <a:buFontTx/>
              <a:buChar char="•"/>
            </a:pPr>
            <a:r>
              <a:rPr lang="en-US" altLang="en-US" sz="1800" dirty="0"/>
              <a:t>Apply the principle of conservation of energy between the positions of maximum and minimum potential energy. </a:t>
            </a:r>
            <a:endParaRPr lang="en-US" altLang="en-US" sz="1800" i="1" dirty="0"/>
          </a:p>
        </p:txBody>
      </p:sp>
      <p:graphicFrame>
        <p:nvGraphicFramePr>
          <p:cNvPr id="8" name="Object 4"/>
          <p:cNvGraphicFramePr>
            <a:graphicFrameLocks noChangeAspect="1"/>
          </p:cNvGraphicFramePr>
          <p:nvPr>
            <p:extLst>
              <p:ext uri="{D42A27DB-BD31-4B8C-83A1-F6EECF244321}">
                <p14:modId xmlns:p14="http://schemas.microsoft.com/office/powerpoint/2010/main" val="1975421685"/>
              </p:ext>
            </p:extLst>
          </p:nvPr>
        </p:nvGraphicFramePr>
        <p:xfrm>
          <a:off x="3352800" y="2273300"/>
          <a:ext cx="1689100" cy="317500"/>
        </p:xfrm>
        <a:graphic>
          <a:graphicData uri="http://schemas.openxmlformats.org/presentationml/2006/ole">
            <mc:AlternateContent xmlns:mc="http://schemas.openxmlformats.org/markup-compatibility/2006">
              <mc:Choice xmlns:v="urn:schemas-microsoft-com:vml" Requires="v">
                <p:oleObj spid="_x0000_s232900" name="Equation" r:id="rId5" imgW="1688367" imgH="317362" progId="Equation.3">
                  <p:embed/>
                </p:oleObj>
              </mc:Choice>
              <mc:Fallback>
                <p:oleObj name="Equation" r:id="rId5" imgW="1688367"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2273300"/>
                        <a:ext cx="1689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385064975"/>
              </p:ext>
            </p:extLst>
          </p:nvPr>
        </p:nvGraphicFramePr>
        <p:xfrm>
          <a:off x="3352800" y="2882900"/>
          <a:ext cx="635000" cy="317500"/>
        </p:xfrm>
        <a:graphic>
          <a:graphicData uri="http://schemas.openxmlformats.org/presentationml/2006/ole">
            <mc:AlternateContent xmlns:mc="http://schemas.openxmlformats.org/markup-compatibility/2006">
              <mc:Choice xmlns:v="urn:schemas-microsoft-com:vml" Requires="v">
                <p:oleObj spid="_x0000_s232901" name="Equation" r:id="rId7" imgW="634449" imgH="317225" progId="Equation.3">
                  <p:embed/>
                </p:oleObj>
              </mc:Choice>
              <mc:Fallback>
                <p:oleObj name="Equation" r:id="rId7" imgW="634449" imgH="3172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882900"/>
                        <a:ext cx="635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289957468"/>
              </p:ext>
            </p:extLst>
          </p:nvPr>
        </p:nvGraphicFramePr>
        <p:xfrm>
          <a:off x="5826125" y="2946400"/>
          <a:ext cx="2984500" cy="787400"/>
        </p:xfrm>
        <a:graphic>
          <a:graphicData uri="http://schemas.openxmlformats.org/presentationml/2006/ole">
            <mc:AlternateContent xmlns:mc="http://schemas.openxmlformats.org/markup-compatibility/2006">
              <mc:Choice xmlns:v="urn:schemas-microsoft-com:vml" Requires="v">
                <p:oleObj spid="_x0000_s232902" name="Equation" r:id="rId9" imgW="2984500" imgH="787400" progId="Equation.3">
                  <p:embed/>
                </p:oleObj>
              </mc:Choice>
              <mc:Fallback>
                <p:oleObj name="Equation" r:id="rId9" imgW="2984500" imgH="787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6125" y="2946400"/>
                        <a:ext cx="29845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704505624"/>
              </p:ext>
            </p:extLst>
          </p:nvPr>
        </p:nvGraphicFramePr>
        <p:xfrm>
          <a:off x="3352800" y="4165600"/>
          <a:ext cx="4229100" cy="1778000"/>
        </p:xfrm>
        <a:graphic>
          <a:graphicData uri="http://schemas.openxmlformats.org/presentationml/2006/ole">
            <mc:AlternateContent xmlns:mc="http://schemas.openxmlformats.org/markup-compatibility/2006">
              <mc:Choice xmlns:v="urn:schemas-microsoft-com:vml" Requires="v">
                <p:oleObj spid="_x0000_s232903" name="Equation" r:id="rId11" imgW="4229100" imgH="1778000" progId="Equation.3">
                  <p:embed/>
                </p:oleObj>
              </mc:Choice>
              <mc:Fallback>
                <p:oleObj name="Equation" r:id="rId11" imgW="4229100" imgH="1778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2800" y="4165600"/>
                        <a:ext cx="4229100" cy="177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2907311831"/>
              </p:ext>
            </p:extLst>
          </p:nvPr>
        </p:nvGraphicFramePr>
        <p:xfrm>
          <a:off x="8077200" y="4178300"/>
          <a:ext cx="685800" cy="317500"/>
        </p:xfrm>
        <a:graphic>
          <a:graphicData uri="http://schemas.openxmlformats.org/presentationml/2006/ole">
            <mc:AlternateContent xmlns:mc="http://schemas.openxmlformats.org/markup-compatibility/2006">
              <mc:Choice xmlns:v="urn:schemas-microsoft-com:vml" Requires="v">
                <p:oleObj spid="_x0000_s232904" name="Equation" r:id="rId13" imgW="685502" imgH="317362" progId="Equation.3">
                  <p:embed/>
                </p:oleObj>
              </mc:Choice>
              <mc:Fallback>
                <p:oleObj name="Equation" r:id="rId13" imgW="685502" imgH="31736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77200" y="4178300"/>
                        <a:ext cx="685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6049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19.4 </a:t>
            </a:r>
            <a:r>
              <a:rPr lang="en-US" altLang="en-US" sz="900" dirty="0">
                <a:ea typeface="ＭＳ Ｐゴシック" pitchFamily="34" charset="-128"/>
              </a:rPr>
              <a:t>3</a:t>
            </a:r>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574" y="1550195"/>
            <a:ext cx="2379475" cy="1878805"/>
          </a:xfrm>
          <a:prstGeom prst="rect">
            <a:avLst/>
          </a:prstGeom>
        </p:spPr>
      </p:pic>
      <p:pic>
        <p:nvPicPr>
          <p:cNvPr id="18" name="Picture 17" descr="The relation of the angular velocity of the cylinder about its axis and the rate of change of theta is given by the ratio of the respective radii (R-r)/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743965"/>
            <a:ext cx="1917360" cy="2504435"/>
          </a:xfrm>
          <a:prstGeom prst="rect">
            <a:avLst/>
          </a:prstGeom>
        </p:spPr>
      </p:pic>
      <p:sp>
        <p:nvSpPr>
          <p:cNvPr id="3" name="Content Placeholder 2"/>
          <p:cNvSpPr>
            <a:spLocks noGrp="1"/>
          </p:cNvSpPr>
          <p:nvPr>
            <p:ph idx="1"/>
          </p:nvPr>
        </p:nvSpPr>
        <p:spPr>
          <a:xfrm>
            <a:off x="2819400" y="1066800"/>
            <a:ext cx="5867400" cy="602181"/>
          </a:xfrm>
        </p:spPr>
        <p:txBody>
          <a:bodyPr/>
          <a:lstStyle/>
          <a:p>
            <a:pPr marL="292608" indent="-292608">
              <a:buFont typeface="Arial" panose="020B0604020202020204" pitchFamily="34" charset="0"/>
              <a:buChar char="•"/>
            </a:pPr>
            <a:r>
              <a:rPr lang="en-US" altLang="en-US" sz="1800" dirty="0"/>
              <a:t>Solve the energy equation for the natural frequency of the oscillations.</a:t>
            </a:r>
          </a:p>
        </p:txBody>
      </p:sp>
      <p:graphicFrame>
        <p:nvGraphicFramePr>
          <p:cNvPr id="8" name="Object 7"/>
          <p:cNvGraphicFramePr>
            <a:graphicFrameLocks noChangeAspect="1"/>
          </p:cNvGraphicFramePr>
          <p:nvPr>
            <p:extLst>
              <p:ext uri="{D42A27DB-BD31-4B8C-83A1-F6EECF244321}">
                <p14:modId xmlns:p14="http://schemas.microsoft.com/office/powerpoint/2010/main" val="451246140"/>
              </p:ext>
            </p:extLst>
          </p:nvPr>
        </p:nvGraphicFramePr>
        <p:xfrm>
          <a:off x="4010026" y="1892300"/>
          <a:ext cx="635000" cy="317500"/>
        </p:xfrm>
        <a:graphic>
          <a:graphicData uri="http://schemas.openxmlformats.org/presentationml/2006/ole">
            <mc:AlternateContent xmlns:mc="http://schemas.openxmlformats.org/markup-compatibility/2006">
              <mc:Choice xmlns:v="urn:schemas-microsoft-com:vml" Requires="v">
                <p:oleObj spid="_x0000_s234275" name="Equation" r:id="rId5" imgW="634449" imgH="317225" progId="Equation.3">
                  <p:embed/>
                </p:oleObj>
              </mc:Choice>
              <mc:Fallback>
                <p:oleObj name="Equation" r:id="rId5" imgW="634449" imgH="3172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026" y="1892300"/>
                        <a:ext cx="635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06647874"/>
              </p:ext>
            </p:extLst>
          </p:nvPr>
        </p:nvGraphicFramePr>
        <p:xfrm>
          <a:off x="6719889" y="1803400"/>
          <a:ext cx="2095500" cy="406400"/>
        </p:xfrm>
        <a:graphic>
          <a:graphicData uri="http://schemas.openxmlformats.org/presentationml/2006/ole">
            <mc:AlternateContent xmlns:mc="http://schemas.openxmlformats.org/markup-compatibility/2006">
              <mc:Choice xmlns:v="urn:schemas-microsoft-com:vml" Requires="v">
                <p:oleObj spid="_x0000_s234276" name="Equation" r:id="rId7" imgW="2094591" imgH="406224" progId="Equation.3">
                  <p:embed/>
                </p:oleObj>
              </mc:Choice>
              <mc:Fallback>
                <p:oleObj name="Equation" r:id="rId7" imgW="2094591"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9889" y="1803400"/>
                        <a:ext cx="2095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062895879"/>
              </p:ext>
            </p:extLst>
          </p:nvPr>
        </p:nvGraphicFramePr>
        <p:xfrm>
          <a:off x="3994151" y="2514600"/>
          <a:ext cx="2006600" cy="457200"/>
        </p:xfrm>
        <a:graphic>
          <a:graphicData uri="http://schemas.openxmlformats.org/presentationml/2006/ole">
            <mc:AlternateContent xmlns:mc="http://schemas.openxmlformats.org/markup-compatibility/2006">
              <mc:Choice xmlns:v="urn:schemas-microsoft-com:vml" Requires="v">
                <p:oleObj spid="_x0000_s234277" name="Equation" r:id="rId9" imgW="2006600" imgH="457200" progId="Equation.3">
                  <p:embed/>
                </p:oleObj>
              </mc:Choice>
              <mc:Fallback>
                <p:oleObj name="Equation" r:id="rId9" imgW="20066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4151" y="2514600"/>
                        <a:ext cx="2006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653549557"/>
              </p:ext>
            </p:extLst>
          </p:nvPr>
        </p:nvGraphicFramePr>
        <p:xfrm>
          <a:off x="6723064" y="2578100"/>
          <a:ext cx="685800" cy="317500"/>
        </p:xfrm>
        <a:graphic>
          <a:graphicData uri="http://schemas.openxmlformats.org/presentationml/2006/ole">
            <mc:AlternateContent xmlns:mc="http://schemas.openxmlformats.org/markup-compatibility/2006">
              <mc:Choice xmlns:v="urn:schemas-microsoft-com:vml" Requires="v">
                <p:oleObj spid="_x0000_s234278" name="Equation" r:id="rId11" imgW="685502" imgH="317362" progId="Equation.3">
                  <p:embed/>
                </p:oleObj>
              </mc:Choice>
              <mc:Fallback>
                <p:oleObj name="Equation" r:id="rId11" imgW="685502" imgH="31736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23064" y="2578100"/>
                        <a:ext cx="685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1192762670"/>
              </p:ext>
            </p:extLst>
          </p:nvPr>
        </p:nvGraphicFramePr>
        <p:xfrm>
          <a:off x="5159375" y="3340100"/>
          <a:ext cx="1689100" cy="317500"/>
        </p:xfrm>
        <a:graphic>
          <a:graphicData uri="http://schemas.openxmlformats.org/presentationml/2006/ole">
            <mc:AlternateContent xmlns:mc="http://schemas.openxmlformats.org/markup-compatibility/2006">
              <mc:Choice xmlns:v="urn:schemas-microsoft-com:vml" Requires="v">
                <p:oleObj spid="_x0000_s234279" name="Equation" r:id="rId13" imgW="1688367" imgH="317362" progId="Equation.3">
                  <p:embed/>
                </p:oleObj>
              </mc:Choice>
              <mc:Fallback>
                <p:oleObj name="Equation" r:id="rId13" imgW="1688367" imgH="31736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9375" y="3340100"/>
                        <a:ext cx="1689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2923454041"/>
              </p:ext>
            </p:extLst>
          </p:nvPr>
        </p:nvGraphicFramePr>
        <p:xfrm>
          <a:off x="4221163" y="3797300"/>
          <a:ext cx="3746500" cy="698500"/>
        </p:xfrm>
        <a:graphic>
          <a:graphicData uri="http://schemas.openxmlformats.org/presentationml/2006/ole">
            <mc:AlternateContent xmlns:mc="http://schemas.openxmlformats.org/markup-compatibility/2006">
              <mc:Choice xmlns:v="urn:schemas-microsoft-com:vml" Requires="v">
                <p:oleObj spid="_x0000_s234280" name="Equation" r:id="rId15" imgW="3746500" imgH="698500" progId="Equation.3">
                  <p:embed/>
                </p:oleObj>
              </mc:Choice>
              <mc:Fallback>
                <p:oleObj name="Equation" r:id="rId15" imgW="3746500" imgH="6985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1163" y="3797300"/>
                        <a:ext cx="37465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3814281722"/>
              </p:ext>
            </p:extLst>
          </p:nvPr>
        </p:nvGraphicFramePr>
        <p:xfrm>
          <a:off x="4305300" y="4635500"/>
          <a:ext cx="3924300" cy="698500"/>
        </p:xfrm>
        <a:graphic>
          <a:graphicData uri="http://schemas.openxmlformats.org/presentationml/2006/ole">
            <mc:AlternateContent xmlns:mc="http://schemas.openxmlformats.org/markup-compatibility/2006">
              <mc:Choice xmlns:v="urn:schemas-microsoft-com:vml" Requires="v">
                <p:oleObj spid="_x0000_s234281" name="Equation" r:id="rId17" imgW="3924300" imgH="698500" progId="Equation.3">
                  <p:embed/>
                </p:oleObj>
              </mc:Choice>
              <mc:Fallback>
                <p:oleObj name="Equation" r:id="rId17" imgW="3924300" imgH="6985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05300" y="4635500"/>
                        <a:ext cx="39243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2133652427"/>
              </p:ext>
            </p:extLst>
          </p:nvPr>
        </p:nvGraphicFramePr>
        <p:xfrm>
          <a:off x="4351338" y="5735638"/>
          <a:ext cx="1346200" cy="609600"/>
        </p:xfrm>
        <a:graphic>
          <a:graphicData uri="http://schemas.openxmlformats.org/presentationml/2006/ole">
            <mc:AlternateContent xmlns:mc="http://schemas.openxmlformats.org/markup-compatibility/2006">
              <mc:Choice xmlns:v="urn:schemas-microsoft-com:vml" Requires="v">
                <p:oleObj spid="_x0000_s234282" name="Equation" r:id="rId19" imgW="1346200" imgH="609600" progId="Equation.3">
                  <p:embed/>
                </p:oleObj>
              </mc:Choice>
              <mc:Fallback>
                <p:oleObj name="Equation" r:id="rId19" imgW="1346200" imgH="609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51338" y="5735638"/>
                        <a:ext cx="1346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2406588086"/>
              </p:ext>
            </p:extLst>
          </p:nvPr>
        </p:nvGraphicFramePr>
        <p:xfrm>
          <a:off x="6346825" y="5684838"/>
          <a:ext cx="2362200" cy="711200"/>
        </p:xfrm>
        <a:graphic>
          <a:graphicData uri="http://schemas.openxmlformats.org/presentationml/2006/ole">
            <mc:AlternateContent xmlns:mc="http://schemas.openxmlformats.org/markup-compatibility/2006">
              <mc:Choice xmlns:v="urn:schemas-microsoft-com:vml" Requires="v">
                <p:oleObj spid="_x0000_s234283" name="Equation" r:id="rId21" imgW="2362200" imgH="711200" progId="Equation.3">
                  <p:embed/>
                </p:oleObj>
              </mc:Choice>
              <mc:Fallback>
                <p:oleObj name="Equation" r:id="rId21" imgW="2362200" imgH="711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46825" y="5684838"/>
                        <a:ext cx="2362200" cy="711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419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19.4 </a:t>
            </a:r>
            <a:r>
              <a:rPr lang="en-US" altLang="en-US" sz="900" dirty="0">
                <a:ea typeface="ＭＳ Ｐゴシック" pitchFamily="34" charset="-128"/>
              </a:rPr>
              <a:t>4</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8" y="1524000"/>
            <a:ext cx="3383912" cy="1822543"/>
          </a:xfrm>
          <a:prstGeom prst="rect">
            <a:avLst/>
          </a:prstGeom>
        </p:spPr>
      </p:pic>
      <p:sp>
        <p:nvSpPr>
          <p:cNvPr id="3" name="Content Placeholder 2"/>
          <p:cNvSpPr>
            <a:spLocks noGrp="1"/>
          </p:cNvSpPr>
          <p:nvPr>
            <p:ph idx="1"/>
          </p:nvPr>
        </p:nvSpPr>
        <p:spPr>
          <a:xfrm>
            <a:off x="3886200" y="1249725"/>
            <a:ext cx="4953000" cy="2432765"/>
          </a:xfrm>
        </p:spPr>
        <p:txBody>
          <a:bodyPr/>
          <a:lstStyle/>
          <a:p>
            <a:pPr>
              <a:spcBef>
                <a:spcPct val="50000"/>
              </a:spcBef>
            </a:pPr>
            <a:r>
              <a:rPr lang="en-US" altLang="en-US" sz="2000" b="1" dirty="0">
                <a:solidFill>
                  <a:srgbClr val="C00000"/>
                </a:solidFill>
              </a:rPr>
              <a:t>Reflect and Think:</a:t>
            </a:r>
          </a:p>
          <a:p>
            <a:pPr marL="292608" indent="-292608">
              <a:spcBef>
                <a:spcPct val="50000"/>
              </a:spcBef>
              <a:buFontTx/>
              <a:buChar char="•"/>
            </a:pPr>
            <a:r>
              <a:rPr lang="en-US" altLang="en-US" sz="2000" dirty="0"/>
              <a:t>This answer makes sense, because as the radius R increases, the period also increases. In the limit, as R goes to infinity, the period also goes to infinity, that is, the system would not oscillate. This is the case of a cylinder on a horizontal surface. The</a:t>
            </a:r>
            <a:endParaRPr lang="en-US" sz="2000" dirty="0"/>
          </a:p>
        </p:txBody>
      </p:sp>
      <p:sp>
        <p:nvSpPr>
          <p:cNvPr id="6" name="Content Placeholder 5"/>
          <p:cNvSpPr>
            <a:spLocks noGrp="1"/>
          </p:cNvSpPr>
          <p:nvPr>
            <p:ph idx="13"/>
          </p:nvPr>
        </p:nvSpPr>
        <p:spPr>
          <a:xfrm>
            <a:off x="4184665" y="3657600"/>
            <a:ext cx="3172868" cy="373906"/>
          </a:xfrm>
        </p:spPr>
        <p:txBody>
          <a:bodyPr/>
          <a:lstStyle/>
          <a:p>
            <a:r>
              <a:rPr lang="en-US" altLang="en-US" sz="2000" dirty="0"/>
              <a:t>small angle approximation,</a:t>
            </a:r>
            <a:endParaRPr lang="en-US" sz="2000" dirty="0"/>
          </a:p>
        </p:txBody>
      </p:sp>
      <p:graphicFrame>
        <p:nvGraphicFramePr>
          <p:cNvPr id="10" name="Object 9"/>
          <p:cNvGraphicFramePr>
            <a:graphicFrameLocks noChangeAspect="1"/>
          </p:cNvGraphicFramePr>
          <p:nvPr>
            <p:extLst>
              <p:ext uri="{D42A27DB-BD31-4B8C-83A1-F6EECF244321}">
                <p14:modId xmlns:p14="http://schemas.microsoft.com/office/powerpoint/2010/main" val="2847267071"/>
              </p:ext>
            </p:extLst>
          </p:nvPr>
        </p:nvGraphicFramePr>
        <p:xfrm>
          <a:off x="7090399" y="3708727"/>
          <a:ext cx="1115644" cy="371881"/>
        </p:xfrm>
        <a:graphic>
          <a:graphicData uri="http://schemas.openxmlformats.org/presentationml/2006/ole">
            <mc:AlternateContent xmlns:mc="http://schemas.openxmlformats.org/markup-compatibility/2006">
              <mc:Choice xmlns:v="urn:schemas-microsoft-com:vml" Requires="v">
                <p:oleObj spid="_x0000_s234674" name="Equation" r:id="rId4" imgW="761760" imgH="253800" progId="Equation.DSMT4">
                  <p:embed/>
                </p:oleObj>
              </mc:Choice>
              <mc:Fallback>
                <p:oleObj name="Equation" r:id="rId4" imgW="761760" imgH="253800" progId="Equation.DSMT4">
                  <p:embed/>
                  <p:pic>
                    <p:nvPicPr>
                      <p:cNvPr id="0" name=""/>
                      <p:cNvPicPr/>
                      <p:nvPr/>
                    </p:nvPicPr>
                    <p:blipFill>
                      <a:blip r:embed="rId5"/>
                      <a:stretch>
                        <a:fillRect/>
                      </a:stretch>
                    </p:blipFill>
                    <p:spPr>
                      <a:xfrm>
                        <a:off x="7090399" y="3708727"/>
                        <a:ext cx="1115644" cy="371881"/>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385282626"/>
              </p:ext>
            </p:extLst>
          </p:nvPr>
        </p:nvGraphicFramePr>
        <p:xfrm>
          <a:off x="4304994" y="4008957"/>
          <a:ext cx="1840813" cy="632199"/>
        </p:xfrm>
        <a:graphic>
          <a:graphicData uri="http://schemas.openxmlformats.org/presentationml/2006/ole">
            <mc:AlternateContent xmlns:mc="http://schemas.openxmlformats.org/markup-compatibility/2006">
              <mc:Choice xmlns:v="urn:schemas-microsoft-com:vml" Requires="v">
                <p:oleObj spid="_x0000_s234675" name="Equation" r:id="rId6" imgW="1257120" imgH="431640" progId="Equation.DSMT4">
                  <p:embed/>
                </p:oleObj>
              </mc:Choice>
              <mc:Fallback>
                <p:oleObj name="Equation" r:id="rId6" imgW="1257120" imgH="431640" progId="Equation.DSMT4">
                  <p:embed/>
                  <p:pic>
                    <p:nvPicPr>
                      <p:cNvPr id="0" name=""/>
                      <p:cNvPicPr/>
                      <p:nvPr/>
                    </p:nvPicPr>
                    <p:blipFill>
                      <a:blip r:embed="rId7"/>
                      <a:stretch>
                        <a:fillRect/>
                      </a:stretch>
                    </p:blipFill>
                    <p:spPr>
                      <a:xfrm>
                        <a:off x="4304994" y="4008957"/>
                        <a:ext cx="1840813" cy="632199"/>
                      </a:xfrm>
                      <a:prstGeom prst="rect">
                        <a:avLst/>
                      </a:prstGeom>
                    </p:spPr>
                  </p:pic>
                </p:oleObj>
              </mc:Fallback>
            </mc:AlternateContent>
          </a:graphicData>
        </a:graphic>
      </p:graphicFrame>
      <p:sp>
        <p:nvSpPr>
          <p:cNvPr id="7" name="Content Placeholder 6"/>
          <p:cNvSpPr>
            <a:spLocks noGrp="1"/>
          </p:cNvSpPr>
          <p:nvPr>
            <p:ph idx="14"/>
          </p:nvPr>
        </p:nvSpPr>
        <p:spPr>
          <a:xfrm>
            <a:off x="6139833" y="4114800"/>
            <a:ext cx="1480167" cy="322596"/>
          </a:xfrm>
        </p:spPr>
        <p:txBody>
          <a:bodyPr/>
          <a:lstStyle/>
          <a:p>
            <a:r>
              <a:rPr lang="en-US" altLang="en-US" sz="2000" dirty="0"/>
              <a:t>is often used</a:t>
            </a:r>
            <a:endParaRPr lang="en-US" sz="2000" dirty="0"/>
          </a:p>
        </p:txBody>
      </p:sp>
      <p:sp>
        <p:nvSpPr>
          <p:cNvPr id="8" name="Content Placeholder 7"/>
          <p:cNvSpPr>
            <a:spLocks noGrp="1"/>
          </p:cNvSpPr>
          <p:nvPr>
            <p:ph idx="15"/>
          </p:nvPr>
        </p:nvSpPr>
        <p:spPr>
          <a:xfrm>
            <a:off x="4267200" y="4625622"/>
            <a:ext cx="2810464" cy="390342"/>
          </a:xfrm>
        </p:spPr>
        <p:txBody>
          <a:bodyPr/>
          <a:lstStyle/>
          <a:p>
            <a:r>
              <a:rPr lang="en-US" altLang="en-US" sz="2000" dirty="0"/>
              <a:t>in problems like this one.</a:t>
            </a:r>
            <a:endParaRPr lang="en-US" altLang="en-US" sz="2000" i="1" dirty="0"/>
          </a:p>
        </p:txBody>
      </p:sp>
    </p:spTree>
    <p:extLst>
      <p:ext uri="{BB962C8B-B14F-4D97-AF65-F5344CB8AC3E}">
        <p14:creationId xmlns:p14="http://schemas.microsoft.com/office/powerpoint/2010/main" val="366926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r>
              <a:rPr lang="en-US" altLang="en-US" b="1" dirty="0">
                <a:ea typeface="ＭＳ Ｐゴシック" pitchFamily="34" charset="-128"/>
              </a:rPr>
              <a:t>Forced Vibrations </a:t>
            </a:r>
            <a:r>
              <a:rPr lang="en-US" altLang="en-US" sz="1000" dirty="0">
                <a:ea typeface="ＭＳ Ｐゴシック" pitchFamily="34" charset="-128"/>
              </a:rPr>
              <a:t>1</a:t>
            </a:r>
            <a:endParaRPr lang="en-US" sz="1000" dirty="0"/>
          </a:p>
        </p:txBody>
      </p:sp>
      <p:pic>
        <p:nvPicPr>
          <p:cNvPr id="9" name="Picture 8" descr="The system is a mass suspended from a spring. &#10;&#10;In the first instance, a periodic force is applied to the mass. In this case the FBD shows the weight acting down, the spring force acting up, and the periodic force acting down. The KD shows the linear inertial term downw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06" y="1260405"/>
            <a:ext cx="2543613" cy="3082995"/>
          </a:xfrm>
          <a:prstGeom prst="rect">
            <a:avLst/>
          </a:prstGeom>
        </p:spPr>
      </p:pic>
      <p:pic>
        <p:nvPicPr>
          <p:cNvPr id="10" name="Picture 9" descr="In the second instance a periodic displacement is added to the top of the spring. In this case the FBD only shows the weight acting down and the spring force acting up, but the spring force is determined not just by the position of the mass, but also by the periodic motion of the top of the spr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963" y="1143000"/>
            <a:ext cx="2282437" cy="345204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947962"/>
            <a:ext cx="1624760" cy="309838"/>
          </a:xfrm>
          <a:prstGeom prst="rect">
            <a:avLst/>
          </a:prstGeom>
        </p:spPr>
      </p:pic>
      <p:graphicFrame>
        <p:nvGraphicFramePr>
          <p:cNvPr id="12" name="Object 2"/>
          <p:cNvGraphicFramePr>
            <a:graphicFrameLocks noChangeAspect="1"/>
          </p:cNvGraphicFramePr>
          <p:nvPr>
            <p:extLst>
              <p:ext uri="{D42A27DB-BD31-4B8C-83A1-F6EECF244321}">
                <p14:modId xmlns:p14="http://schemas.microsoft.com/office/powerpoint/2010/main" val="138989478"/>
              </p:ext>
            </p:extLst>
          </p:nvPr>
        </p:nvGraphicFramePr>
        <p:xfrm>
          <a:off x="393700" y="5410200"/>
          <a:ext cx="3352800" cy="368300"/>
        </p:xfrm>
        <a:graphic>
          <a:graphicData uri="http://schemas.openxmlformats.org/presentationml/2006/ole">
            <mc:AlternateContent xmlns:mc="http://schemas.openxmlformats.org/markup-compatibility/2006">
              <mc:Choice xmlns:v="urn:schemas-microsoft-com:vml" Requires="v">
                <p:oleObj spid="_x0000_s235967" name="Equation" r:id="rId6" imgW="3352800" imgH="368300" progId="Equation.3">
                  <p:embed/>
                </p:oleObj>
              </mc:Choice>
              <mc:Fallback>
                <p:oleObj name="Equation" r:id="rId6" imgW="3352800" imgH="36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00" y="5410200"/>
                        <a:ext cx="3352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1918858637"/>
              </p:ext>
            </p:extLst>
          </p:nvPr>
        </p:nvGraphicFramePr>
        <p:xfrm>
          <a:off x="393700" y="5943600"/>
          <a:ext cx="2146300" cy="368300"/>
        </p:xfrm>
        <a:graphic>
          <a:graphicData uri="http://schemas.openxmlformats.org/presentationml/2006/ole">
            <mc:AlternateContent xmlns:mc="http://schemas.openxmlformats.org/markup-compatibility/2006">
              <mc:Choice xmlns:v="urn:schemas-microsoft-com:vml" Requires="v">
                <p:oleObj spid="_x0000_s235968" name="Equation" r:id="rId8" imgW="2146300" imgH="368300" progId="Equation.3">
                  <p:embed/>
                </p:oleObj>
              </mc:Choice>
              <mc:Fallback>
                <p:oleObj name="Equation" r:id="rId8" imgW="2146300" imgH="368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700" y="5943600"/>
                        <a:ext cx="214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5715000" y="1299972"/>
            <a:ext cx="3276600" cy="1290828"/>
          </a:xfrm>
        </p:spPr>
        <p:txBody>
          <a:bodyPr/>
          <a:lstStyle/>
          <a:p>
            <a:r>
              <a:rPr lang="en-US" altLang="en-US" sz="2000" i="1" dirty="0"/>
              <a:t>Forced vibrations</a:t>
            </a:r>
            <a:r>
              <a:rPr lang="en-US" altLang="en-US" sz="2000" dirty="0"/>
              <a:t> - Occur when a system is subjected to a periodic force or a periodic displacement of a support.</a:t>
            </a:r>
          </a:p>
        </p:txBody>
      </p:sp>
      <p:graphicFrame>
        <p:nvGraphicFramePr>
          <p:cNvPr id="8" name="Object 7"/>
          <p:cNvGraphicFramePr>
            <a:graphicFrameLocks noChangeAspect="1"/>
          </p:cNvGraphicFramePr>
          <p:nvPr>
            <p:extLst>
              <p:ext uri="{D42A27DB-BD31-4B8C-83A1-F6EECF244321}">
                <p14:modId xmlns:p14="http://schemas.microsoft.com/office/powerpoint/2010/main" val="2563963833"/>
              </p:ext>
            </p:extLst>
          </p:nvPr>
        </p:nvGraphicFramePr>
        <p:xfrm>
          <a:off x="5897144" y="2747478"/>
          <a:ext cx="607468" cy="427478"/>
        </p:xfrm>
        <a:graphic>
          <a:graphicData uri="http://schemas.openxmlformats.org/presentationml/2006/ole">
            <mc:AlternateContent xmlns:mc="http://schemas.openxmlformats.org/markup-compatibility/2006">
              <mc:Choice xmlns:v="urn:schemas-microsoft-com:vml" Requires="v">
                <p:oleObj spid="_x0000_s235969" name="Equation" r:id="rId10" imgW="342720" imgH="241200" progId="Equation.DSMT4">
                  <p:embed/>
                </p:oleObj>
              </mc:Choice>
              <mc:Fallback>
                <p:oleObj name="Equation" r:id="rId10" imgW="342720" imgH="241200" progId="Equation.DSMT4">
                  <p:embed/>
                  <p:pic>
                    <p:nvPicPr>
                      <p:cNvPr id="0" name=""/>
                      <p:cNvPicPr/>
                      <p:nvPr/>
                    </p:nvPicPr>
                    <p:blipFill>
                      <a:blip r:embed="rId11"/>
                      <a:stretch>
                        <a:fillRect/>
                      </a:stretch>
                    </p:blipFill>
                    <p:spPr>
                      <a:xfrm>
                        <a:off x="5897144" y="2747478"/>
                        <a:ext cx="607468" cy="427478"/>
                      </a:xfrm>
                      <a:prstGeom prst="rect">
                        <a:avLst/>
                      </a:prstGeom>
                    </p:spPr>
                  </p:pic>
                </p:oleObj>
              </mc:Fallback>
            </mc:AlternateContent>
          </a:graphicData>
        </a:graphic>
      </p:graphicFrame>
      <p:sp>
        <p:nvSpPr>
          <p:cNvPr id="6" name="Content Placeholder 5"/>
          <p:cNvSpPr>
            <a:spLocks noGrp="1"/>
          </p:cNvSpPr>
          <p:nvPr>
            <p:ph idx="13"/>
          </p:nvPr>
        </p:nvSpPr>
        <p:spPr>
          <a:xfrm>
            <a:off x="6536017" y="2724346"/>
            <a:ext cx="1970102" cy="373906"/>
          </a:xfrm>
        </p:spPr>
        <p:txBody>
          <a:bodyPr/>
          <a:lstStyle/>
          <a:p>
            <a:r>
              <a:rPr lang="en-US" altLang="en-US" sz="2000" i="1" dirty="0"/>
              <a:t>forced frequency</a:t>
            </a:r>
          </a:p>
        </p:txBody>
      </p:sp>
      <p:graphicFrame>
        <p:nvGraphicFramePr>
          <p:cNvPr id="14" name="Object 4"/>
          <p:cNvGraphicFramePr>
            <a:graphicFrameLocks noChangeAspect="1"/>
          </p:cNvGraphicFramePr>
          <p:nvPr>
            <p:extLst>
              <p:ext uri="{D42A27DB-BD31-4B8C-83A1-F6EECF244321}">
                <p14:modId xmlns:p14="http://schemas.microsoft.com/office/powerpoint/2010/main" val="4156950875"/>
              </p:ext>
            </p:extLst>
          </p:nvPr>
        </p:nvGraphicFramePr>
        <p:xfrm>
          <a:off x="4687888" y="5510213"/>
          <a:ext cx="3327400" cy="368300"/>
        </p:xfrm>
        <a:graphic>
          <a:graphicData uri="http://schemas.openxmlformats.org/presentationml/2006/ole">
            <mc:AlternateContent xmlns:mc="http://schemas.openxmlformats.org/markup-compatibility/2006">
              <mc:Choice xmlns:v="urn:schemas-microsoft-com:vml" Requires="v">
                <p:oleObj spid="_x0000_s235970" name="Equation" r:id="rId12" imgW="3327400" imgH="368300" progId="Equation.3">
                  <p:embed/>
                </p:oleObj>
              </mc:Choice>
              <mc:Fallback>
                <p:oleObj name="Equation" r:id="rId12" imgW="3327400" imgH="3683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7888" y="5510213"/>
                        <a:ext cx="3327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2914930182"/>
              </p:ext>
            </p:extLst>
          </p:nvPr>
        </p:nvGraphicFramePr>
        <p:xfrm>
          <a:off x="4687888" y="6005513"/>
          <a:ext cx="2286000" cy="368300"/>
        </p:xfrm>
        <a:graphic>
          <a:graphicData uri="http://schemas.openxmlformats.org/presentationml/2006/ole">
            <mc:AlternateContent xmlns:mc="http://schemas.openxmlformats.org/markup-compatibility/2006">
              <mc:Choice xmlns:v="urn:schemas-microsoft-com:vml" Requires="v">
                <p:oleObj spid="_x0000_s235971" name="Equation" r:id="rId14" imgW="2286000" imgH="368300" progId="Equation.3">
                  <p:embed/>
                </p:oleObj>
              </mc:Choice>
              <mc:Fallback>
                <p:oleObj name="Equation" r:id="rId14" imgW="2286000" imgH="3683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7888" y="6005513"/>
                        <a:ext cx="2286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582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Forced Vibrations </a:t>
            </a:r>
            <a:r>
              <a:rPr lang="en-US" altLang="en-US" sz="900" dirty="0">
                <a:ea typeface="ＭＳ Ｐゴシック" pitchFamily="34" charset="-128"/>
              </a:rPr>
              <a:t>2</a:t>
            </a: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295400"/>
            <a:ext cx="980540" cy="265432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219200"/>
            <a:ext cx="1071723" cy="3112120"/>
          </a:xfrm>
          <a:prstGeom prst="rect">
            <a:avLst/>
          </a:prstGeom>
        </p:spPr>
      </p:pic>
      <p:graphicFrame>
        <p:nvGraphicFramePr>
          <p:cNvPr id="19" name="Object 6"/>
          <p:cNvGraphicFramePr>
            <a:graphicFrameLocks noChangeAspect="1"/>
          </p:cNvGraphicFramePr>
          <p:nvPr>
            <p:extLst>
              <p:ext uri="{D42A27DB-BD31-4B8C-83A1-F6EECF244321}">
                <p14:modId xmlns:p14="http://schemas.microsoft.com/office/powerpoint/2010/main" val="2433297334"/>
              </p:ext>
            </p:extLst>
          </p:nvPr>
        </p:nvGraphicFramePr>
        <p:xfrm>
          <a:off x="477838" y="4595814"/>
          <a:ext cx="2146301" cy="368300"/>
        </p:xfrm>
        <a:graphic>
          <a:graphicData uri="http://schemas.openxmlformats.org/presentationml/2006/ole">
            <mc:AlternateContent xmlns:mc="http://schemas.openxmlformats.org/markup-compatibility/2006">
              <mc:Choice xmlns:v="urn:schemas-microsoft-com:vml" Requires="v">
                <p:oleObj spid="_x0000_s237080" name="Equation" r:id="rId5" imgW="2146300" imgH="368300" progId="Equation.3">
                  <p:embed/>
                </p:oleObj>
              </mc:Choice>
              <mc:Fallback>
                <p:oleObj name="Equation" r:id="rId5" imgW="21463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838" y="4595814"/>
                        <a:ext cx="2146301"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3212020923"/>
              </p:ext>
            </p:extLst>
          </p:nvPr>
        </p:nvGraphicFramePr>
        <p:xfrm>
          <a:off x="460375" y="5314952"/>
          <a:ext cx="2286001" cy="368300"/>
        </p:xfrm>
        <a:graphic>
          <a:graphicData uri="http://schemas.openxmlformats.org/presentationml/2006/ole">
            <mc:AlternateContent xmlns:mc="http://schemas.openxmlformats.org/markup-compatibility/2006">
              <mc:Choice xmlns:v="urn:schemas-microsoft-com:vml" Requires="v">
                <p:oleObj spid="_x0000_s237081" name="Equation" r:id="rId7" imgW="2286000" imgH="368300" progId="Equation.3">
                  <p:embed/>
                </p:oleObj>
              </mc:Choice>
              <mc:Fallback>
                <p:oleObj name="Equation" r:id="rId7" imgW="2286000" imgH="368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5" y="5314952"/>
                        <a:ext cx="2286001"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3872548703"/>
              </p:ext>
            </p:extLst>
          </p:nvPr>
        </p:nvGraphicFramePr>
        <p:xfrm>
          <a:off x="3606800" y="1117600"/>
          <a:ext cx="4178300" cy="787400"/>
        </p:xfrm>
        <a:graphic>
          <a:graphicData uri="http://schemas.openxmlformats.org/presentationml/2006/ole">
            <mc:AlternateContent xmlns:mc="http://schemas.openxmlformats.org/markup-compatibility/2006">
              <mc:Choice xmlns:v="urn:schemas-microsoft-com:vml" Requires="v">
                <p:oleObj spid="_x0000_s237082" name="Equation" r:id="rId9" imgW="4178300" imgH="787400" progId="Equation.3">
                  <p:embed/>
                </p:oleObj>
              </mc:Choice>
              <mc:Fallback>
                <p:oleObj name="Equation" r:id="rId9" imgW="4178300" imgH="787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6800" y="1117600"/>
                        <a:ext cx="41783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2732379" y="1981200"/>
            <a:ext cx="6183021" cy="411297"/>
          </a:xfrm>
        </p:spPr>
        <p:txBody>
          <a:bodyPr/>
          <a:lstStyle/>
          <a:p>
            <a:r>
              <a:rPr lang="en-US" altLang="en-US" sz="2000" dirty="0"/>
              <a:t>Substituting particular solution into governing equation,</a:t>
            </a:r>
          </a:p>
        </p:txBody>
      </p:sp>
      <p:graphicFrame>
        <p:nvGraphicFramePr>
          <p:cNvPr id="17" name="Object 4"/>
          <p:cNvGraphicFramePr>
            <a:graphicFrameLocks noChangeAspect="1"/>
          </p:cNvGraphicFramePr>
          <p:nvPr>
            <p:extLst>
              <p:ext uri="{D42A27DB-BD31-4B8C-83A1-F6EECF244321}">
                <p14:modId xmlns:p14="http://schemas.microsoft.com/office/powerpoint/2010/main" val="4166492044"/>
              </p:ext>
            </p:extLst>
          </p:nvPr>
        </p:nvGraphicFramePr>
        <p:xfrm>
          <a:off x="3606801" y="2514600"/>
          <a:ext cx="4610100" cy="444500"/>
        </p:xfrm>
        <a:graphic>
          <a:graphicData uri="http://schemas.openxmlformats.org/presentationml/2006/ole">
            <mc:AlternateContent xmlns:mc="http://schemas.openxmlformats.org/markup-compatibility/2006">
              <mc:Choice xmlns:v="urn:schemas-microsoft-com:vml" Requires="v">
                <p:oleObj spid="_x0000_s237083" name="Equation" r:id="rId11" imgW="4610100" imgH="444500" progId="Equation.3">
                  <p:embed/>
                </p:oleObj>
              </mc:Choice>
              <mc:Fallback>
                <p:oleObj name="Equation" r:id="rId11" imgW="4610100" imgH="4445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6801" y="2514600"/>
                        <a:ext cx="4610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3"/>
          <p:cNvGraphicFramePr>
            <a:graphicFrameLocks noChangeAspect="1"/>
          </p:cNvGraphicFramePr>
          <p:nvPr>
            <p:extLst>
              <p:ext uri="{D42A27DB-BD31-4B8C-83A1-F6EECF244321}">
                <p14:modId xmlns:p14="http://schemas.microsoft.com/office/powerpoint/2010/main" val="295168405"/>
              </p:ext>
            </p:extLst>
          </p:nvPr>
        </p:nvGraphicFramePr>
        <p:xfrm>
          <a:off x="3606800" y="3111500"/>
          <a:ext cx="4851400" cy="774700"/>
        </p:xfrm>
        <a:graphic>
          <a:graphicData uri="http://schemas.openxmlformats.org/presentationml/2006/ole">
            <mc:AlternateContent xmlns:mc="http://schemas.openxmlformats.org/markup-compatibility/2006">
              <mc:Choice xmlns:v="urn:schemas-microsoft-com:vml" Requires="v">
                <p:oleObj spid="_x0000_s237084" name="Equation" r:id="rId13" imgW="4851400" imgH="774700" progId="Equation.3">
                  <p:embed/>
                </p:oleObj>
              </mc:Choice>
              <mc:Fallback>
                <p:oleObj name="Equation" r:id="rId13" imgW="4851400" imgH="774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06800" y="3111500"/>
                        <a:ext cx="48514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 name="Picture 22" descr="The graph shows the maximum displacement of the system becoming infinitely large when the frequency of the forcing input is equal to the natural frequency of the system."/>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48000" y="4267200"/>
            <a:ext cx="2435313" cy="2191313"/>
          </a:xfrm>
          <a:prstGeom prst="rect">
            <a:avLst/>
          </a:prstGeom>
        </p:spPr>
      </p:pic>
      <p:graphicFrame>
        <p:nvGraphicFramePr>
          <p:cNvPr id="15" name="Object 14"/>
          <p:cNvGraphicFramePr>
            <a:graphicFrameLocks noChangeAspect="1"/>
          </p:cNvGraphicFramePr>
          <p:nvPr>
            <p:extLst>
              <p:ext uri="{D42A27DB-BD31-4B8C-83A1-F6EECF244321}">
                <p14:modId xmlns:p14="http://schemas.microsoft.com/office/powerpoint/2010/main" val="1315585339"/>
              </p:ext>
            </p:extLst>
          </p:nvPr>
        </p:nvGraphicFramePr>
        <p:xfrm>
          <a:off x="5597525" y="5710238"/>
          <a:ext cx="1289050" cy="388937"/>
        </p:xfrm>
        <a:graphic>
          <a:graphicData uri="http://schemas.openxmlformats.org/presentationml/2006/ole">
            <mc:AlternateContent xmlns:mc="http://schemas.openxmlformats.org/markup-compatibility/2006">
              <mc:Choice xmlns:v="urn:schemas-microsoft-com:vml" Requires="v">
                <p:oleObj spid="_x0000_s237085" name="Equation" r:id="rId16" imgW="799920" imgH="241200" progId="Equation.DSMT4">
                  <p:embed/>
                </p:oleObj>
              </mc:Choice>
              <mc:Fallback>
                <p:oleObj name="Equation" r:id="rId16" imgW="799920" imgH="241200" progId="Equation.DSMT4">
                  <p:embed/>
                  <p:pic>
                    <p:nvPicPr>
                      <p:cNvPr id="0" name=""/>
                      <p:cNvPicPr/>
                      <p:nvPr/>
                    </p:nvPicPr>
                    <p:blipFill>
                      <a:blip r:embed="rId17"/>
                      <a:stretch>
                        <a:fillRect/>
                      </a:stretch>
                    </p:blipFill>
                    <p:spPr>
                      <a:xfrm>
                        <a:off x="5597525" y="5710238"/>
                        <a:ext cx="1289050" cy="388937"/>
                      </a:xfrm>
                      <a:prstGeom prst="rect">
                        <a:avLst/>
                      </a:prstGeom>
                    </p:spPr>
                  </p:pic>
                </p:oleObj>
              </mc:Fallback>
            </mc:AlternateContent>
          </a:graphicData>
        </a:graphic>
      </p:graphicFrame>
      <p:sp>
        <p:nvSpPr>
          <p:cNvPr id="6" name="Content Placeholder 5"/>
          <p:cNvSpPr>
            <a:spLocks noGrp="1"/>
          </p:cNvSpPr>
          <p:nvPr>
            <p:ph idx="13"/>
          </p:nvPr>
        </p:nvSpPr>
        <p:spPr>
          <a:xfrm>
            <a:off x="6824488" y="5702339"/>
            <a:ext cx="2167112" cy="373906"/>
          </a:xfrm>
        </p:spPr>
        <p:txBody>
          <a:bodyPr/>
          <a:lstStyle/>
          <a:p>
            <a:r>
              <a:rPr lang="en-US" altLang="en-US" sz="2000" dirty="0"/>
              <a:t>forcing input is in</a:t>
            </a:r>
            <a:endParaRPr lang="en-US" altLang="en-US" sz="2000" i="1" dirty="0"/>
          </a:p>
        </p:txBody>
      </p:sp>
      <p:sp>
        <p:nvSpPr>
          <p:cNvPr id="12" name="Content Placeholder 11"/>
          <p:cNvSpPr>
            <a:spLocks noGrp="1"/>
          </p:cNvSpPr>
          <p:nvPr>
            <p:ph idx="14"/>
          </p:nvPr>
        </p:nvSpPr>
        <p:spPr>
          <a:xfrm>
            <a:off x="5562600" y="6045944"/>
            <a:ext cx="2971800" cy="354856"/>
          </a:xfrm>
        </p:spPr>
        <p:txBody>
          <a:bodyPr/>
          <a:lstStyle/>
          <a:p>
            <a:r>
              <a:rPr lang="en-US" altLang="en-US" sz="2000" i="1" dirty="0"/>
              <a:t>resonance</a:t>
            </a:r>
            <a:r>
              <a:rPr lang="en-US" altLang="en-US" sz="2000" dirty="0"/>
              <a:t> with the system.</a:t>
            </a:r>
            <a:endParaRPr lang="en-US" sz="2000" dirty="0"/>
          </a:p>
        </p:txBody>
      </p:sp>
    </p:spTree>
    <p:extLst>
      <p:ext uri="{BB962C8B-B14F-4D97-AF65-F5344CB8AC3E}">
        <p14:creationId xmlns:p14="http://schemas.microsoft.com/office/powerpoint/2010/main" val="215414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1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5</a:t>
            </a:r>
            <a:endParaRPr lang="en-US" dirty="0"/>
          </a:p>
        </p:txBody>
      </p:sp>
      <p:sp>
        <p:nvSpPr>
          <p:cNvPr id="3" name="Content Placeholder 2"/>
          <p:cNvSpPr>
            <a:spLocks noGrp="1"/>
          </p:cNvSpPr>
          <p:nvPr>
            <p:ph idx="1"/>
          </p:nvPr>
        </p:nvSpPr>
        <p:spPr>
          <a:xfrm>
            <a:off x="457200" y="1051560"/>
            <a:ext cx="4038600" cy="3520440"/>
          </a:xfrm>
        </p:spPr>
        <p:txBody>
          <a:bodyPr/>
          <a:lstStyle/>
          <a:p>
            <a:r>
              <a:rPr lang="en-US" altLang="en-US" sz="2000" b="1" dirty="0">
                <a:solidFill>
                  <a:schemeClr val="bg2"/>
                </a:solidFill>
              </a:rPr>
              <a:t>A small trailer and its load have a total mass m. The trailer can be modeled as a spring with constant k. It is pulled over a road, the surface of which can be approximated by a sine curve with an amplitude of 40 mm and a wavelength of 5 m. Maximum vibration amplitude occur at 35 km/hr.  What happens if the driver speeds up to 50 km/</a:t>
            </a:r>
            <a:r>
              <a:rPr lang="en-US" altLang="en-US" sz="2000" b="1" dirty="0" err="1">
                <a:solidFill>
                  <a:schemeClr val="bg2"/>
                </a:solidFill>
              </a:rPr>
              <a:t>hr</a:t>
            </a:r>
            <a:r>
              <a:rPr lang="en-US" altLang="en-US" sz="2000" b="1" dirty="0">
                <a:solidFill>
                  <a:schemeClr val="bg2"/>
                </a:solidFill>
              </a:rPr>
              <a: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590265"/>
            <a:ext cx="3804062" cy="1914935"/>
          </a:xfrm>
          <a:prstGeom prst="rect">
            <a:avLst/>
          </a:prstGeom>
        </p:spPr>
      </p:pic>
      <p:sp>
        <p:nvSpPr>
          <p:cNvPr id="6" name="Content Placeholder 5"/>
          <p:cNvSpPr>
            <a:spLocks noGrp="1"/>
          </p:cNvSpPr>
          <p:nvPr>
            <p:ph idx="13"/>
          </p:nvPr>
        </p:nvSpPr>
        <p:spPr>
          <a:xfrm>
            <a:off x="1066800" y="4722152"/>
            <a:ext cx="6172200" cy="373906"/>
          </a:xfrm>
        </p:spPr>
        <p:txBody>
          <a:bodyPr/>
          <a:lstStyle/>
          <a:p>
            <a:pPr marL="347472"/>
            <a:r>
              <a:rPr lang="en-US" altLang="en-US" sz="2200" b="1" dirty="0"/>
              <a:t>a) The vibration amplitude remains the same.</a:t>
            </a:r>
          </a:p>
        </p:txBody>
      </p:sp>
      <p:sp>
        <p:nvSpPr>
          <p:cNvPr id="7" name="Content Placeholder 6"/>
          <p:cNvSpPr>
            <a:spLocks noGrp="1"/>
          </p:cNvSpPr>
          <p:nvPr>
            <p:ph idx="14"/>
          </p:nvPr>
        </p:nvSpPr>
        <p:spPr>
          <a:xfrm>
            <a:off x="1066800" y="5162916"/>
            <a:ext cx="5867400" cy="390342"/>
          </a:xfrm>
        </p:spPr>
        <p:txBody>
          <a:bodyPr/>
          <a:lstStyle/>
          <a:p>
            <a:pPr marL="347472"/>
            <a:r>
              <a:rPr lang="en-US" altLang="en-US" sz="2200" b="1" dirty="0"/>
              <a:t>b) The vibration amplitude would increase.</a:t>
            </a:r>
          </a:p>
        </p:txBody>
      </p:sp>
      <p:sp>
        <p:nvSpPr>
          <p:cNvPr id="8" name="Content Placeholder 7"/>
          <p:cNvSpPr>
            <a:spLocks noGrp="1"/>
          </p:cNvSpPr>
          <p:nvPr>
            <p:ph idx="15"/>
          </p:nvPr>
        </p:nvSpPr>
        <p:spPr>
          <a:xfrm>
            <a:off x="1066800" y="5629458"/>
            <a:ext cx="5943600" cy="390342"/>
          </a:xfrm>
        </p:spPr>
        <p:txBody>
          <a:bodyPr/>
          <a:lstStyle/>
          <a:p>
            <a:pPr marL="347472"/>
            <a:r>
              <a:rPr lang="en-US" altLang="en-US" sz="2200" b="1" dirty="0"/>
              <a:t>c) The vibration amplitude would decrease.</a:t>
            </a:r>
          </a:p>
        </p:txBody>
      </p:sp>
    </p:spTree>
    <p:extLst>
      <p:ext uri="{BB962C8B-B14F-4D97-AF65-F5344CB8AC3E}">
        <p14:creationId xmlns:p14="http://schemas.microsoft.com/office/powerpoint/2010/main" val="71553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6</a:t>
            </a:r>
            <a:endParaRPr lang="en-US" dirty="0"/>
          </a:p>
        </p:txBody>
      </p:sp>
      <p:sp>
        <p:nvSpPr>
          <p:cNvPr id="3" name="Content Placeholder 2"/>
          <p:cNvSpPr>
            <a:spLocks noGrp="1"/>
          </p:cNvSpPr>
          <p:nvPr>
            <p:ph idx="1"/>
          </p:nvPr>
        </p:nvSpPr>
        <p:spPr>
          <a:xfrm>
            <a:off x="457200" y="1051560"/>
            <a:ext cx="4038600" cy="3520440"/>
          </a:xfrm>
        </p:spPr>
        <p:txBody>
          <a:bodyPr/>
          <a:lstStyle/>
          <a:p>
            <a:r>
              <a:rPr lang="en-US" altLang="en-US" sz="2000" b="1" dirty="0">
                <a:solidFill>
                  <a:schemeClr val="bg2"/>
                </a:solidFill>
              </a:rPr>
              <a:t>A small trailer and its load have a total mass m. The trailer can be modeled as a spring with constant k. It is pulled over a road, the surface of which can be approximated by a sine curve with an amplitude of 40 mm and a wavelength of 5 m. Maximum vibration amplitude occur at 35 km/hr.  What happens if the driver speeds up to 50 km/</a:t>
            </a:r>
            <a:r>
              <a:rPr lang="en-US" altLang="en-US" sz="2000" b="1" dirty="0" err="1">
                <a:solidFill>
                  <a:schemeClr val="bg2"/>
                </a:solidFill>
              </a:rPr>
              <a:t>hr</a:t>
            </a:r>
            <a:r>
              <a:rPr lang="en-US" altLang="en-US" sz="2000" b="1" dirty="0">
                <a:solidFill>
                  <a:schemeClr val="bg2"/>
                </a:solidFill>
              </a:rPr>
              <a: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590265"/>
            <a:ext cx="3804062" cy="1914935"/>
          </a:xfrm>
          <a:prstGeom prst="rect">
            <a:avLst/>
          </a:prstGeom>
        </p:spPr>
      </p:pic>
      <p:sp>
        <p:nvSpPr>
          <p:cNvPr id="6" name="Content Placeholder 5"/>
          <p:cNvSpPr>
            <a:spLocks noGrp="1"/>
          </p:cNvSpPr>
          <p:nvPr>
            <p:ph idx="13"/>
          </p:nvPr>
        </p:nvSpPr>
        <p:spPr>
          <a:xfrm>
            <a:off x="1066800" y="4722152"/>
            <a:ext cx="6172200" cy="373906"/>
          </a:xfrm>
        </p:spPr>
        <p:txBody>
          <a:bodyPr/>
          <a:lstStyle/>
          <a:p>
            <a:pPr marL="347472"/>
            <a:r>
              <a:rPr lang="en-US" altLang="en-US" sz="2200" b="1" dirty="0"/>
              <a:t>a) The vibration amplitude remains the same.</a:t>
            </a:r>
          </a:p>
        </p:txBody>
      </p:sp>
      <p:sp>
        <p:nvSpPr>
          <p:cNvPr id="7" name="Content Placeholder 6"/>
          <p:cNvSpPr>
            <a:spLocks noGrp="1"/>
          </p:cNvSpPr>
          <p:nvPr>
            <p:ph idx="14"/>
          </p:nvPr>
        </p:nvSpPr>
        <p:spPr>
          <a:xfrm>
            <a:off x="1066800" y="5162916"/>
            <a:ext cx="5867400" cy="390342"/>
          </a:xfrm>
        </p:spPr>
        <p:txBody>
          <a:bodyPr/>
          <a:lstStyle/>
          <a:p>
            <a:pPr marL="347472"/>
            <a:r>
              <a:rPr lang="en-US" altLang="en-US" sz="2200" b="1" dirty="0"/>
              <a:t>b) The vibration amplitude would increase.</a:t>
            </a:r>
          </a:p>
        </p:txBody>
      </p:sp>
      <p:sp>
        <p:nvSpPr>
          <p:cNvPr id="8" name="Content Placeholder 7"/>
          <p:cNvSpPr>
            <a:spLocks noGrp="1"/>
          </p:cNvSpPr>
          <p:nvPr>
            <p:ph idx="15"/>
          </p:nvPr>
        </p:nvSpPr>
        <p:spPr>
          <a:xfrm>
            <a:off x="1066800" y="5629458"/>
            <a:ext cx="7010400" cy="390342"/>
          </a:xfrm>
          <a:ln>
            <a:solidFill>
              <a:srgbClr val="C00000"/>
            </a:solidFill>
          </a:ln>
        </p:spPr>
        <p:txBody>
          <a:bodyPr/>
          <a:lstStyle/>
          <a:p>
            <a:pPr marL="347472"/>
            <a:r>
              <a:rPr lang="en-US" altLang="en-US" sz="2200" b="1" dirty="0"/>
              <a:t>c) Answer: The vibration amplitude would decrease.</a:t>
            </a:r>
          </a:p>
        </p:txBody>
      </p:sp>
    </p:spTree>
    <p:extLst>
      <p:ext uri="{BB962C8B-B14F-4D97-AF65-F5344CB8AC3E}">
        <p14:creationId xmlns:p14="http://schemas.microsoft.com/office/powerpoint/2010/main" val="32809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401"/>
            <a:ext cx="8229600" cy="670560"/>
          </a:xfrm>
        </p:spPr>
        <p:txBody>
          <a:bodyPr/>
          <a:lstStyle/>
          <a:p>
            <a:r>
              <a:rPr lang="en-US" altLang="en-US" b="1" dirty="0">
                <a:ea typeface="ＭＳ Ｐゴシック" pitchFamily="34" charset="-128"/>
              </a:rPr>
              <a:t>Sample Problem 19.5 </a:t>
            </a:r>
            <a:r>
              <a:rPr lang="en-US" altLang="en-US" sz="1000" dirty="0">
                <a:ea typeface="ＭＳ Ｐゴシック" pitchFamily="34" charset="-128"/>
              </a:rPr>
              <a:t>1</a:t>
            </a:r>
            <a:endParaRPr lang="en-US" sz="1000" dirty="0"/>
          </a:p>
        </p:txBody>
      </p:sp>
      <p:pic>
        <p:nvPicPr>
          <p:cNvPr id="9"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993775"/>
            <a:ext cx="257492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296863" y="3763963"/>
            <a:ext cx="43338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motor of mass 200 kg is supported by four springs, each having a constant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150 </a:t>
            </a:r>
            <a:r>
              <a:rPr kumimoji="0" lang="en-US" altLang="en-US" sz="2000" b="0" i="0" u="none" strike="noStrike" kern="0" cap="none" spc="0" normalizeH="0" baseline="0" noProof="0" dirty="0" err="1">
                <a:ln>
                  <a:noFill/>
                </a:ln>
                <a:solidFill>
                  <a:srgbClr val="000000"/>
                </a:solidFill>
                <a:effectLst/>
                <a:uLnTx/>
                <a:uFillTx/>
                <a:latin typeface="Times New Roman" pitchFamily="18" charset="0"/>
                <a:ea typeface="ＭＳ Ｐゴシック" pitchFamily="34" charset="-128"/>
              </a:rPr>
              <a:t>kN</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/m.  The unbalance of the motor is equivalent to a mass of 30 g located 150 mm from the axis of rotation.  </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speed in rpm at which resonance will occur,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amplitude of the vibration at 1200 rpm.</a:t>
            </a:r>
          </a:p>
        </p:txBody>
      </p:sp>
      <p:sp>
        <p:nvSpPr>
          <p:cNvPr id="11" name="Text Box 5"/>
          <p:cNvSpPr txBox="1">
            <a:spLocks noChangeArrowheads="1"/>
          </p:cNvSpPr>
          <p:nvPr/>
        </p:nvSpPr>
        <p:spPr bwMode="auto">
          <a:xfrm>
            <a:off x="4581525" y="938213"/>
            <a:ext cx="4560888"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resonant frequency is equal to the natural frequency of the system.</a:t>
            </a:r>
          </a:p>
        </p:txBody>
      </p:sp>
      <p:sp>
        <p:nvSpPr>
          <p:cNvPr id="12" name="Text Box 7"/>
          <p:cNvSpPr txBox="1">
            <a:spLocks noChangeArrowheads="1"/>
          </p:cNvSpPr>
          <p:nvPr/>
        </p:nvSpPr>
        <p:spPr bwMode="auto">
          <a:xfrm>
            <a:off x="4581525" y="2162175"/>
            <a:ext cx="44640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Evaluate the magnitude of the periodic force due to the motor unbalance.  Determine the vibration amplitude from the frequency ratio at 1200 rpm.</a:t>
            </a:r>
          </a:p>
        </p:txBody>
      </p:sp>
    </p:spTree>
    <p:extLst>
      <p:ext uri="{BB962C8B-B14F-4D97-AF65-F5344CB8AC3E}">
        <p14:creationId xmlns:p14="http://schemas.microsoft.com/office/powerpoint/2010/main" val="239386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19.5 </a:t>
            </a:r>
            <a:r>
              <a:rPr lang="en-US" altLang="en-US" sz="900" dirty="0">
                <a:ea typeface="ＭＳ Ｐゴシック" pitchFamily="34" charset="-128"/>
              </a:rPr>
              <a:t>2</a:t>
            </a:r>
            <a:endParaRPr lang="en-US" dirty="0"/>
          </a:p>
        </p:txBody>
      </p:sp>
      <p:pic>
        <p:nvPicPr>
          <p:cNvPr id="12"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1000125"/>
            <a:ext cx="23495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p:cNvSpPr txBox="1">
            <a:spLocks noChangeArrowheads="1"/>
          </p:cNvSpPr>
          <p:nvPr/>
        </p:nvSpPr>
        <p:spPr bwMode="auto">
          <a:xfrm>
            <a:off x="3109913" y="936625"/>
            <a:ext cx="59880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r>
              <a:rPr lang="en-US" altLang="en-US" sz="1800" b="1" dirty="0">
                <a:solidFill>
                  <a:srgbClr val="C00000"/>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ts val="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resonant frequency is equal to the natural frequency of the system.</a:t>
            </a:r>
          </a:p>
        </p:txBody>
      </p:sp>
      <p:graphicFrame>
        <p:nvGraphicFramePr>
          <p:cNvPr id="17" name="Object 2"/>
          <p:cNvGraphicFramePr>
            <a:graphicFrameLocks noChangeAspect="1"/>
          </p:cNvGraphicFramePr>
          <p:nvPr/>
        </p:nvGraphicFramePr>
        <p:xfrm>
          <a:off x="3457575" y="2146300"/>
          <a:ext cx="1066800" cy="279400"/>
        </p:xfrm>
        <a:graphic>
          <a:graphicData uri="http://schemas.openxmlformats.org/presentationml/2006/ole">
            <mc:AlternateContent xmlns:mc="http://schemas.openxmlformats.org/markup-compatibility/2006">
              <mc:Choice xmlns:v="urn:schemas-microsoft-com:vml" Requires="v">
                <p:oleObj spid="_x0000_s237825" name="Equation" r:id="rId4" imgW="1066680" imgH="279360" progId="Equation.DSMT4">
                  <p:embed/>
                </p:oleObj>
              </mc:Choice>
              <mc:Fallback>
                <p:oleObj name="Equation" r:id="rId4" imgW="106668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7575" y="2146300"/>
                        <a:ext cx="1066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3"/>
          <p:cNvGraphicFramePr>
            <a:graphicFrameLocks noChangeAspect="1"/>
          </p:cNvGraphicFramePr>
          <p:nvPr/>
        </p:nvGraphicFramePr>
        <p:xfrm>
          <a:off x="3502025" y="2828925"/>
          <a:ext cx="1651000" cy="673100"/>
        </p:xfrm>
        <a:graphic>
          <a:graphicData uri="http://schemas.openxmlformats.org/presentationml/2006/ole">
            <mc:AlternateContent xmlns:mc="http://schemas.openxmlformats.org/markup-compatibility/2006">
              <mc:Choice xmlns:v="urn:schemas-microsoft-com:vml" Requires="v">
                <p:oleObj spid="_x0000_s237826" name="Equation" r:id="rId6" imgW="1650960" imgH="672840" progId="Equation.DSMT4">
                  <p:embed/>
                </p:oleObj>
              </mc:Choice>
              <mc:Fallback>
                <p:oleObj name="Equation" r:id="rId6" imgW="1650960" imgH="6728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2025" y="2828925"/>
                        <a:ext cx="16510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4"/>
          <p:cNvGraphicFramePr>
            <a:graphicFrameLocks noChangeAspect="1"/>
          </p:cNvGraphicFramePr>
          <p:nvPr/>
        </p:nvGraphicFramePr>
        <p:xfrm>
          <a:off x="3403600" y="3816350"/>
          <a:ext cx="2425700" cy="965200"/>
        </p:xfrm>
        <a:graphic>
          <a:graphicData uri="http://schemas.openxmlformats.org/presentationml/2006/ole">
            <mc:AlternateContent xmlns:mc="http://schemas.openxmlformats.org/markup-compatibility/2006">
              <mc:Choice xmlns:v="urn:schemas-microsoft-com:vml" Requires="v">
                <p:oleObj spid="_x0000_s237827" name="Equation" r:id="rId8" imgW="2425680" imgH="965160" progId="Equation.DSMT4">
                  <p:embed/>
                </p:oleObj>
              </mc:Choice>
              <mc:Fallback>
                <p:oleObj name="Equation" r:id="rId8" imgW="2425680" imgH="9651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3600" y="3816350"/>
                        <a:ext cx="24257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12"/>
          <p:cNvSpPr txBox="1">
            <a:spLocks noChangeArrowheads="1"/>
          </p:cNvSpPr>
          <p:nvPr/>
        </p:nvSpPr>
        <p:spPr bwMode="auto">
          <a:xfrm>
            <a:off x="6169025" y="5013325"/>
            <a:ext cx="2789238" cy="376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Resonance speed = 523 rpm</a:t>
            </a:r>
          </a:p>
        </p:txBody>
      </p:sp>
    </p:spTree>
    <p:extLst>
      <p:ext uri="{BB962C8B-B14F-4D97-AF65-F5344CB8AC3E}">
        <p14:creationId xmlns:p14="http://schemas.microsoft.com/office/powerpoint/2010/main" val="258345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Introduction </a:t>
            </a:r>
            <a:r>
              <a:rPr lang="en-US" altLang="en-US" sz="1000" dirty="0">
                <a:ea typeface="ＭＳ Ｐゴシック" pitchFamily="34" charset="-128"/>
              </a:rPr>
              <a:t>1</a:t>
            </a:r>
            <a:endParaRPr lang="en-IN" sz="1000" dirty="0"/>
          </a:p>
        </p:txBody>
      </p:sp>
      <p:sp>
        <p:nvSpPr>
          <p:cNvPr id="4" name="Content Placeholder 3"/>
          <p:cNvSpPr>
            <a:spLocks noGrp="1"/>
          </p:cNvSpPr>
          <p:nvPr>
            <p:ph idx="1"/>
          </p:nvPr>
        </p:nvSpPr>
        <p:spPr>
          <a:xfrm>
            <a:off x="457200" y="1143000"/>
            <a:ext cx="8229600" cy="990600"/>
          </a:xfrm>
        </p:spPr>
        <p:txBody>
          <a:bodyPr/>
          <a:lstStyle/>
          <a:p>
            <a:pPr marL="292608" indent="-292608">
              <a:buFont typeface="Arial" panose="020B0604020202020204" pitchFamily="34" charset="0"/>
              <a:buChar char="•"/>
            </a:pPr>
            <a:r>
              <a:rPr lang="en-US" altLang="en-US" sz="2000" i="1" dirty="0"/>
              <a:t>Mechanical vibration</a:t>
            </a:r>
            <a:r>
              <a:rPr lang="en-US" altLang="en-US" sz="2000" dirty="0"/>
              <a:t> is the motion of a particle or body which oscillates about a position of equilibrium. Most vibrations in machines and structures are undesirable due to increased stresses and energy losses.</a:t>
            </a:r>
          </a:p>
        </p:txBody>
      </p:sp>
      <p:sp>
        <p:nvSpPr>
          <p:cNvPr id="10" name="Content Placeholder 9"/>
          <p:cNvSpPr>
            <a:spLocks noGrp="1"/>
          </p:cNvSpPr>
          <p:nvPr>
            <p:ph idx="13"/>
          </p:nvPr>
        </p:nvSpPr>
        <p:spPr>
          <a:xfrm>
            <a:off x="457200" y="2286000"/>
            <a:ext cx="8229600" cy="669386"/>
          </a:xfrm>
        </p:spPr>
        <p:txBody>
          <a:bodyPr/>
          <a:lstStyle/>
          <a:p>
            <a:pPr marL="292608" indent="-292608">
              <a:spcBef>
                <a:spcPct val="50000"/>
              </a:spcBef>
              <a:buFontTx/>
              <a:buChar char="•"/>
            </a:pPr>
            <a:r>
              <a:rPr lang="en-US" altLang="en-US" sz="2000" dirty="0"/>
              <a:t>Time interval required for a system to complete a full cycle of the motion is the </a:t>
            </a:r>
            <a:r>
              <a:rPr lang="en-US" altLang="en-US" sz="2000" i="1" dirty="0"/>
              <a:t>period</a:t>
            </a:r>
            <a:r>
              <a:rPr lang="en-US" altLang="en-US" sz="2000" dirty="0"/>
              <a:t> of the vibration.</a:t>
            </a:r>
          </a:p>
        </p:txBody>
      </p:sp>
      <p:sp>
        <p:nvSpPr>
          <p:cNvPr id="7" name="Content Placeholder 6"/>
          <p:cNvSpPr>
            <a:spLocks noGrp="1"/>
          </p:cNvSpPr>
          <p:nvPr>
            <p:ph idx="14"/>
          </p:nvPr>
        </p:nvSpPr>
        <p:spPr>
          <a:xfrm>
            <a:off x="457200" y="3048000"/>
            <a:ext cx="8229600" cy="457200"/>
          </a:xfrm>
        </p:spPr>
        <p:txBody>
          <a:bodyPr/>
          <a:lstStyle/>
          <a:p>
            <a:pPr marL="292608" indent="-292608">
              <a:buFont typeface="Arial" panose="020B0604020202020204" pitchFamily="34" charset="0"/>
              <a:buChar char="•"/>
            </a:pPr>
            <a:r>
              <a:rPr lang="en-US" altLang="en-US" sz="2000" dirty="0"/>
              <a:t>Number of cycles per unit time defines the </a:t>
            </a:r>
            <a:r>
              <a:rPr lang="en-US" altLang="en-US" sz="2000" i="1" dirty="0"/>
              <a:t>frequency</a:t>
            </a:r>
            <a:r>
              <a:rPr lang="en-US" altLang="en-US" sz="2000" dirty="0"/>
              <a:t> of the vibrations.</a:t>
            </a:r>
          </a:p>
        </p:txBody>
      </p:sp>
      <p:sp>
        <p:nvSpPr>
          <p:cNvPr id="8" name="Content Placeholder 7"/>
          <p:cNvSpPr>
            <a:spLocks noGrp="1"/>
          </p:cNvSpPr>
          <p:nvPr>
            <p:ph idx="15"/>
          </p:nvPr>
        </p:nvSpPr>
        <p:spPr>
          <a:xfrm>
            <a:off x="457200" y="3581400"/>
            <a:ext cx="8229600" cy="750848"/>
          </a:xfrm>
        </p:spPr>
        <p:txBody>
          <a:bodyPr/>
          <a:lstStyle/>
          <a:p>
            <a:pPr marL="292608" indent="-292608">
              <a:buFont typeface="Arial" panose="020B0604020202020204" pitchFamily="34" charset="0"/>
              <a:buChar char="•"/>
            </a:pPr>
            <a:r>
              <a:rPr lang="en-US" altLang="en-US" sz="2000" dirty="0"/>
              <a:t>Maximum displacement of the system from the equilibrium position is the </a:t>
            </a:r>
            <a:r>
              <a:rPr lang="en-US" altLang="en-US" sz="2000" i="1" dirty="0"/>
              <a:t>amplitude</a:t>
            </a:r>
            <a:r>
              <a:rPr lang="en-US" altLang="en-US" sz="2000" dirty="0"/>
              <a:t> of the vibration.</a:t>
            </a:r>
          </a:p>
        </p:txBody>
      </p:sp>
      <p:sp>
        <p:nvSpPr>
          <p:cNvPr id="9" name="Content Placeholder 8"/>
          <p:cNvSpPr>
            <a:spLocks noGrp="1"/>
          </p:cNvSpPr>
          <p:nvPr>
            <p:ph idx="16"/>
          </p:nvPr>
        </p:nvSpPr>
        <p:spPr>
          <a:xfrm>
            <a:off x="457200" y="4419600"/>
            <a:ext cx="8229600" cy="980049"/>
          </a:xfrm>
        </p:spPr>
        <p:txBody>
          <a:bodyPr/>
          <a:lstStyle/>
          <a:p>
            <a:pPr marL="292608" indent="-292608">
              <a:buFont typeface="Arial" panose="020B0604020202020204" pitchFamily="34" charset="0"/>
              <a:buChar char="•"/>
            </a:pPr>
            <a:r>
              <a:rPr lang="en-US" altLang="en-US" sz="2000" dirty="0"/>
              <a:t>When the motion is maintained by the restoring forces only, the vibration is described as </a:t>
            </a:r>
            <a:r>
              <a:rPr lang="en-US" altLang="en-US" sz="2000" i="1" dirty="0"/>
              <a:t>free vibration</a:t>
            </a:r>
            <a:r>
              <a:rPr lang="en-US" altLang="en-US" sz="2000" dirty="0"/>
              <a:t>. When a periodic force is applied to the system, the motion is described as </a:t>
            </a:r>
            <a:r>
              <a:rPr lang="en-US" altLang="en-US" sz="2000" i="1" dirty="0"/>
              <a:t>forced vibration</a:t>
            </a:r>
            <a:r>
              <a:rPr lang="en-US" altLang="en-US" sz="2000" dirty="0"/>
              <a:t>.</a:t>
            </a:r>
          </a:p>
        </p:txBody>
      </p:sp>
      <p:sp>
        <p:nvSpPr>
          <p:cNvPr id="11" name="Content Placeholder 10"/>
          <p:cNvSpPr>
            <a:spLocks noGrp="1"/>
          </p:cNvSpPr>
          <p:nvPr>
            <p:ph idx="17"/>
          </p:nvPr>
        </p:nvSpPr>
        <p:spPr>
          <a:xfrm>
            <a:off x="457200" y="5562600"/>
            <a:ext cx="8229600" cy="736325"/>
          </a:xfrm>
        </p:spPr>
        <p:txBody>
          <a:bodyPr/>
          <a:lstStyle/>
          <a:p>
            <a:pPr marL="292608" indent="-292608">
              <a:buFont typeface="Arial" panose="020B0604020202020204" pitchFamily="34" charset="0"/>
              <a:buChar char="•"/>
            </a:pPr>
            <a:r>
              <a:rPr lang="en-US" altLang="en-US" sz="2000" dirty="0"/>
              <a:t>When the frictional dissipation of energy is neglected, the motion is said to be </a:t>
            </a:r>
            <a:r>
              <a:rPr lang="en-US" altLang="en-US" sz="2000" i="1" dirty="0" err="1"/>
              <a:t>undamped</a:t>
            </a:r>
            <a:r>
              <a:rPr lang="en-US" altLang="en-US" sz="2000" dirty="0"/>
              <a:t>. Actually, all vibrations are </a:t>
            </a:r>
            <a:r>
              <a:rPr lang="en-US" altLang="en-US" sz="2000" i="1" dirty="0"/>
              <a:t>damped</a:t>
            </a:r>
            <a:r>
              <a:rPr lang="en-US" altLang="en-US" sz="2000" dirty="0"/>
              <a:t> to some degree.</a:t>
            </a:r>
          </a:p>
        </p:txBody>
      </p:sp>
    </p:spTree>
    <p:extLst>
      <p:ext uri="{BB962C8B-B14F-4D97-AF65-F5344CB8AC3E}">
        <p14:creationId xmlns:p14="http://schemas.microsoft.com/office/powerpoint/2010/main" val="3420359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build="p"/>
      <p:bldP spid="8" grpId="0" build="p"/>
      <p:bldP spid="9" grpId="0" build="p"/>
      <p:bldP spid="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19.5 </a:t>
            </a:r>
            <a:r>
              <a:rPr lang="en-US" altLang="en-US" sz="900" dirty="0">
                <a:ea typeface="ＭＳ Ｐゴシック" pitchFamily="34" charset="-128"/>
              </a:rPr>
              <a:t>3</a:t>
            </a:r>
            <a:endParaRPr lang="en-US" dirty="0"/>
          </a:p>
        </p:txBody>
      </p:sp>
      <p:pic>
        <p:nvPicPr>
          <p:cNvPr id="15"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984250"/>
            <a:ext cx="23495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88" y="4770438"/>
            <a:ext cx="213360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8"/>
          <p:cNvSpPr txBox="1">
            <a:spLocks noChangeArrowheads="1"/>
          </p:cNvSpPr>
          <p:nvPr/>
        </p:nvSpPr>
        <p:spPr bwMode="auto">
          <a:xfrm>
            <a:off x="962024" y="3348038"/>
            <a:ext cx="1781175"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m</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200 kg</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k </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600,000 N/m</a:t>
            </a:r>
          </a:p>
        </p:txBody>
      </p:sp>
      <p:graphicFrame>
        <p:nvGraphicFramePr>
          <p:cNvPr id="18" name="Object 2"/>
          <p:cNvGraphicFramePr>
            <a:graphicFrameLocks noChangeAspect="1"/>
          </p:cNvGraphicFramePr>
          <p:nvPr/>
        </p:nvGraphicFramePr>
        <p:xfrm>
          <a:off x="1009650" y="4089400"/>
          <a:ext cx="1435100" cy="292100"/>
        </p:xfrm>
        <a:graphic>
          <a:graphicData uri="http://schemas.openxmlformats.org/presentationml/2006/ole">
            <mc:AlternateContent xmlns:mc="http://schemas.openxmlformats.org/markup-compatibility/2006">
              <mc:Choice xmlns:v="urn:schemas-microsoft-com:vml" Requires="v">
                <p:oleObj spid="_x0000_s238938" name="Equation" r:id="rId5" imgW="1434960" imgH="291960" progId="Equation.DSMT4">
                  <p:embed/>
                </p:oleObj>
              </mc:Choice>
              <mc:Fallback>
                <p:oleObj name="Equation" r:id="rId5" imgW="1434960" imgH="291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650" y="4089400"/>
                        <a:ext cx="14351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Box 11"/>
          <p:cNvSpPr txBox="1">
            <a:spLocks noChangeArrowheads="1"/>
          </p:cNvSpPr>
          <p:nvPr/>
        </p:nvSpPr>
        <p:spPr bwMode="auto">
          <a:xfrm>
            <a:off x="3109913" y="960438"/>
            <a:ext cx="60325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Evaluate the magnitude of the periodic force due to the motor unbalance.  Determine the vibration amplitude from the frequency ratio at 1200 rpm.</a:t>
            </a:r>
          </a:p>
        </p:txBody>
      </p:sp>
      <p:graphicFrame>
        <p:nvGraphicFramePr>
          <p:cNvPr id="20" name="Object 3"/>
          <p:cNvGraphicFramePr>
            <a:graphicFrameLocks noChangeAspect="1"/>
          </p:cNvGraphicFramePr>
          <p:nvPr/>
        </p:nvGraphicFramePr>
        <p:xfrm>
          <a:off x="3600450" y="2222500"/>
          <a:ext cx="3124200" cy="673100"/>
        </p:xfrm>
        <a:graphic>
          <a:graphicData uri="http://schemas.openxmlformats.org/presentationml/2006/ole">
            <mc:AlternateContent xmlns:mc="http://schemas.openxmlformats.org/markup-compatibility/2006">
              <mc:Choice xmlns:v="urn:schemas-microsoft-com:vml" Requires="v">
                <p:oleObj spid="_x0000_s238939" name="Equation" r:id="rId7" imgW="3124080" imgH="672840" progId="Equation.DSMT4">
                  <p:embed/>
                </p:oleObj>
              </mc:Choice>
              <mc:Fallback>
                <p:oleObj name="Equation" r:id="rId7" imgW="3124080" imgH="6728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450" y="2222500"/>
                        <a:ext cx="31242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4"/>
          <p:cNvGraphicFramePr>
            <a:graphicFrameLocks noChangeAspect="1"/>
          </p:cNvGraphicFramePr>
          <p:nvPr/>
        </p:nvGraphicFramePr>
        <p:xfrm>
          <a:off x="3648075" y="3213100"/>
          <a:ext cx="3251200" cy="787400"/>
        </p:xfrm>
        <a:graphic>
          <a:graphicData uri="http://schemas.openxmlformats.org/presentationml/2006/ole">
            <mc:AlternateContent xmlns:mc="http://schemas.openxmlformats.org/markup-compatibility/2006">
              <mc:Choice xmlns:v="urn:schemas-microsoft-com:vml" Requires="v">
                <p:oleObj spid="_x0000_s238940" name="Equation" r:id="rId9" imgW="3251160" imgH="787320" progId="Equation.DSMT4">
                  <p:embed/>
                </p:oleObj>
              </mc:Choice>
              <mc:Fallback>
                <p:oleObj name="Equation" r:id="rId9" imgW="3251160" imgH="7873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8075" y="3213100"/>
                        <a:ext cx="32512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5"/>
          <p:cNvGraphicFramePr>
            <a:graphicFrameLocks noChangeAspect="1"/>
          </p:cNvGraphicFramePr>
          <p:nvPr/>
        </p:nvGraphicFramePr>
        <p:xfrm>
          <a:off x="3651250" y="4238625"/>
          <a:ext cx="3530600" cy="1054100"/>
        </p:xfrm>
        <a:graphic>
          <a:graphicData uri="http://schemas.openxmlformats.org/presentationml/2006/ole">
            <mc:AlternateContent xmlns:mc="http://schemas.openxmlformats.org/markup-compatibility/2006">
              <mc:Choice xmlns:v="urn:schemas-microsoft-com:vml" Requires="v">
                <p:oleObj spid="_x0000_s238941" name="Equation" r:id="rId11" imgW="3530520" imgH="1054080" progId="Equation.DSMT4">
                  <p:embed/>
                </p:oleObj>
              </mc:Choice>
              <mc:Fallback>
                <p:oleObj name="Equation" r:id="rId11" imgW="3530520" imgH="10540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1250" y="4238625"/>
                        <a:ext cx="3530600"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 Box 16"/>
          <p:cNvSpPr txBox="1">
            <a:spLocks noChangeArrowheads="1"/>
          </p:cNvSpPr>
          <p:nvPr/>
        </p:nvSpPr>
        <p:spPr bwMode="auto">
          <a:xfrm>
            <a:off x="5651500" y="5594350"/>
            <a:ext cx="3146425" cy="376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m</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0.0278 mm (out of phase)</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60056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19.5 </a:t>
            </a:r>
            <a:r>
              <a:rPr lang="en-US" altLang="en-US" sz="900" dirty="0">
                <a:ea typeface="ＭＳ Ｐゴシック" pitchFamily="34" charset="-128"/>
              </a:rPr>
              <a:t>4</a:t>
            </a:r>
            <a:endParaRPr lang="en-US" dirty="0"/>
          </a:p>
        </p:txBody>
      </p:sp>
      <p:pic>
        <p:nvPicPr>
          <p:cNvPr id="11"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993775"/>
            <a:ext cx="257492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4581525" y="938213"/>
            <a:ext cx="4560888"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In problems involving an unbalanced mass, the result of the imbalance is equivalent to an applied force of P</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m</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a:t>
            </a:r>
            <a:r>
              <a:rPr kumimoji="0" lang="en-US" altLang="en-US" sz="2000" b="0" i="0" u="none" strike="noStrike" kern="0" cap="none" spc="0" normalizeH="0" baseline="0" noProof="0" dirty="0" err="1">
                <a:ln>
                  <a:noFill/>
                </a:ln>
                <a:solidFill>
                  <a:srgbClr val="000000"/>
                </a:solidFill>
                <a:effectLst/>
                <a:uLnTx/>
                <a:uFillTx/>
                <a:latin typeface="Times New Roman" pitchFamily="18" charset="0"/>
                <a:ea typeface="ＭＳ Ｐゴシック" pitchFamily="34" charset="-128"/>
              </a:rPr>
              <a:t>mr</a:t>
            </a:r>
            <a:r>
              <a:rPr kumimoji="0" lang="el-GR"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ω</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2</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In this problem, since </a:t>
            </a:r>
            <a:r>
              <a:rPr kumimoji="0" lang="el-GR"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ω</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f</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&gt; </a:t>
            </a:r>
            <a:r>
              <a:rPr kumimoji="0" lang="el-GR"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ω</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n</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vibration is 180° out of phase with the force due to the unbalance of the rotor. For example, when the unbalanced mass is directly below the axis of rotation, the position of the motor is x</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m</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0.0278 mm above the position of equilibrium.</a:t>
            </a:r>
          </a:p>
        </p:txBody>
      </p:sp>
    </p:spTree>
    <p:extLst>
      <p:ext uri="{BB962C8B-B14F-4D97-AF65-F5344CB8AC3E}">
        <p14:creationId xmlns:p14="http://schemas.microsoft.com/office/powerpoint/2010/main" val="300701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b="1" dirty="0">
                <a:ea typeface="ＭＳ Ｐゴシック" pitchFamily="34" charset="-128"/>
              </a:rPr>
              <a:t>Damped Free Vibrations </a:t>
            </a:r>
            <a:r>
              <a:rPr lang="en-US" altLang="en-US" sz="1000" dirty="0">
                <a:ea typeface="ＭＳ Ｐゴシック" pitchFamily="34" charset="-128"/>
              </a:rPr>
              <a:t>1</a:t>
            </a:r>
            <a:endParaRPr lang="en-US" sz="1000" dirty="0"/>
          </a:p>
        </p:txBody>
      </p:sp>
      <p:pic>
        <p:nvPicPr>
          <p:cNvPr id="20" name="Picture 19" descr="The system consists of a mass suspended from a spring. The bottom of the mass is connected to a dashpot. The FBD shows weight acting downward, spring force acting upward, and viscous friction force also acting upward. The KD shows the inertial term downw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30985"/>
            <a:ext cx="2565290" cy="3112415"/>
          </a:xfrm>
          <a:prstGeom prst="rect">
            <a:avLst/>
          </a:prstGeom>
        </p:spPr>
      </p:pic>
      <p:sp>
        <p:nvSpPr>
          <p:cNvPr id="3" name="Content Placeholder 2"/>
          <p:cNvSpPr>
            <a:spLocks noGrp="1"/>
          </p:cNvSpPr>
          <p:nvPr>
            <p:ph idx="1"/>
          </p:nvPr>
        </p:nvSpPr>
        <p:spPr>
          <a:xfrm>
            <a:off x="3119664" y="1001151"/>
            <a:ext cx="5567135" cy="980049"/>
          </a:xfrm>
        </p:spPr>
        <p:txBody>
          <a:bodyPr/>
          <a:lstStyle/>
          <a:p>
            <a:pPr marL="292608" indent="-292608">
              <a:buFont typeface="Arial" panose="020B0604020202020204" pitchFamily="34" charset="0"/>
              <a:buChar char="•"/>
            </a:pPr>
            <a:r>
              <a:rPr lang="en-US" altLang="en-US" sz="2000" dirty="0"/>
              <a:t>All vibrations are damped to some degree by forces due to </a:t>
            </a:r>
            <a:r>
              <a:rPr lang="en-US" altLang="en-US" sz="2000" i="1" dirty="0"/>
              <a:t>dry friction</a:t>
            </a:r>
            <a:r>
              <a:rPr lang="en-US" altLang="en-US" sz="2000" dirty="0"/>
              <a:t>, </a:t>
            </a:r>
            <a:r>
              <a:rPr lang="en-US" altLang="en-US" sz="2000" i="1" dirty="0"/>
              <a:t>fluid friction</a:t>
            </a:r>
            <a:r>
              <a:rPr lang="en-US" altLang="en-US" sz="2000" dirty="0"/>
              <a:t>, or </a:t>
            </a:r>
            <a:r>
              <a:rPr lang="en-US" altLang="en-US" sz="2000" i="1" dirty="0"/>
              <a:t>internal friction</a:t>
            </a:r>
            <a:r>
              <a:rPr lang="en-US" altLang="en-US" sz="2000" dirty="0"/>
              <a:t>.</a:t>
            </a:r>
          </a:p>
        </p:txBody>
      </p:sp>
      <p:sp>
        <p:nvSpPr>
          <p:cNvPr id="6" name="Content Placeholder 5"/>
          <p:cNvSpPr>
            <a:spLocks noGrp="1"/>
          </p:cNvSpPr>
          <p:nvPr>
            <p:ph idx="13"/>
          </p:nvPr>
        </p:nvSpPr>
        <p:spPr>
          <a:xfrm>
            <a:off x="3119665" y="2022764"/>
            <a:ext cx="5567134" cy="415636"/>
          </a:xfrm>
        </p:spPr>
        <p:txBody>
          <a:bodyPr/>
          <a:lstStyle/>
          <a:p>
            <a:pPr marL="292608" indent="-292608">
              <a:buFont typeface="Arial" panose="020B0604020202020204" pitchFamily="34" charset="0"/>
              <a:buChar char="•"/>
            </a:pPr>
            <a:r>
              <a:rPr lang="en-US" altLang="en-US" sz="2000" dirty="0"/>
              <a:t>With </a:t>
            </a:r>
            <a:r>
              <a:rPr lang="en-US" altLang="en-US" sz="2000" i="1" dirty="0"/>
              <a:t>viscous damping</a:t>
            </a:r>
            <a:r>
              <a:rPr lang="en-US" altLang="en-US" sz="2000" dirty="0"/>
              <a:t> due to fluid friction,</a:t>
            </a:r>
          </a:p>
        </p:txBody>
      </p:sp>
      <p:graphicFrame>
        <p:nvGraphicFramePr>
          <p:cNvPr id="14" name="Object 13"/>
          <p:cNvGraphicFramePr>
            <a:graphicFrameLocks noChangeAspect="1"/>
          </p:cNvGraphicFramePr>
          <p:nvPr>
            <p:extLst>
              <p:ext uri="{D42A27DB-BD31-4B8C-83A1-F6EECF244321}">
                <p14:modId xmlns:p14="http://schemas.microsoft.com/office/powerpoint/2010/main" val="2945983439"/>
              </p:ext>
            </p:extLst>
          </p:nvPr>
        </p:nvGraphicFramePr>
        <p:xfrm>
          <a:off x="3718920" y="2579501"/>
          <a:ext cx="1375961" cy="316099"/>
        </p:xfrm>
        <a:graphic>
          <a:graphicData uri="http://schemas.openxmlformats.org/presentationml/2006/ole">
            <mc:AlternateContent xmlns:mc="http://schemas.openxmlformats.org/markup-compatibility/2006">
              <mc:Choice xmlns:v="urn:schemas-microsoft-com:vml" Requires="v">
                <p:oleObj spid="_x0000_s241134" name="Equation" r:id="rId4" imgW="939600" imgH="215640" progId="Equation.DSMT4">
                  <p:embed/>
                </p:oleObj>
              </mc:Choice>
              <mc:Fallback>
                <p:oleObj name="Equation" r:id="rId4" imgW="939600" imgH="215640" progId="Equation.DSMT4">
                  <p:embed/>
                  <p:pic>
                    <p:nvPicPr>
                      <p:cNvPr id="0" name=""/>
                      <p:cNvPicPr/>
                      <p:nvPr/>
                    </p:nvPicPr>
                    <p:blipFill>
                      <a:blip r:embed="rId5"/>
                      <a:stretch>
                        <a:fillRect/>
                      </a:stretch>
                    </p:blipFill>
                    <p:spPr>
                      <a:xfrm>
                        <a:off x="3718920" y="2579501"/>
                        <a:ext cx="1375961" cy="316099"/>
                      </a:xfrm>
                      <a:prstGeom prst="rect">
                        <a:avLst/>
                      </a:prstGeom>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1637750560"/>
              </p:ext>
            </p:extLst>
          </p:nvPr>
        </p:nvGraphicFramePr>
        <p:xfrm>
          <a:off x="5784851" y="2609850"/>
          <a:ext cx="2489200" cy="660400"/>
        </p:xfrm>
        <a:graphic>
          <a:graphicData uri="http://schemas.openxmlformats.org/presentationml/2006/ole">
            <mc:AlternateContent xmlns:mc="http://schemas.openxmlformats.org/markup-compatibility/2006">
              <mc:Choice xmlns:v="urn:schemas-microsoft-com:vml" Requires="v">
                <p:oleObj spid="_x0000_s241135" name="Equation" r:id="rId6" imgW="2489200" imgH="660400" progId="Equation.3">
                  <p:embed/>
                </p:oleObj>
              </mc:Choice>
              <mc:Fallback>
                <p:oleObj name="Equation" r:id="rId6" imgW="2489200" imgH="660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4851" y="2609850"/>
                        <a:ext cx="24892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119665" y="3466499"/>
            <a:ext cx="1757136" cy="343501"/>
          </a:xfrm>
        </p:spPr>
        <p:txBody>
          <a:bodyPr/>
          <a:lstStyle/>
          <a:p>
            <a:pPr marL="292608" indent="-292608">
              <a:buFont typeface="Arial" panose="020B0604020202020204" pitchFamily="34" charset="0"/>
              <a:buChar char="•"/>
            </a:pPr>
            <a:r>
              <a:rPr lang="en-US" altLang="en-US" sz="2000" dirty="0"/>
              <a:t>Substituting</a:t>
            </a:r>
            <a:endParaRPr lang="en-US" sz="2000" dirty="0"/>
          </a:p>
        </p:txBody>
      </p:sp>
      <p:graphicFrame>
        <p:nvGraphicFramePr>
          <p:cNvPr id="18" name="Object 17"/>
          <p:cNvGraphicFramePr>
            <a:graphicFrameLocks noChangeAspect="1"/>
          </p:cNvGraphicFramePr>
          <p:nvPr>
            <p:extLst>
              <p:ext uri="{D42A27DB-BD31-4B8C-83A1-F6EECF244321}">
                <p14:modId xmlns:p14="http://schemas.microsoft.com/office/powerpoint/2010/main" val="2940207991"/>
              </p:ext>
            </p:extLst>
          </p:nvPr>
        </p:nvGraphicFramePr>
        <p:xfrm>
          <a:off x="4766481" y="3486076"/>
          <a:ext cx="764961" cy="359982"/>
        </p:xfrm>
        <a:graphic>
          <a:graphicData uri="http://schemas.openxmlformats.org/presentationml/2006/ole">
            <mc:AlternateContent xmlns:mc="http://schemas.openxmlformats.org/markup-compatibility/2006">
              <mc:Choice xmlns:v="urn:schemas-microsoft-com:vml" Requires="v">
                <p:oleObj spid="_x0000_s241136" name="Equation" r:id="rId8" imgW="431640" imgH="203040" progId="Equation.DSMT4">
                  <p:embed/>
                </p:oleObj>
              </mc:Choice>
              <mc:Fallback>
                <p:oleObj name="Equation" r:id="rId8" imgW="431640" imgH="203040" progId="Equation.DSMT4">
                  <p:embed/>
                  <p:pic>
                    <p:nvPicPr>
                      <p:cNvPr id="0" name=""/>
                      <p:cNvPicPr/>
                      <p:nvPr/>
                    </p:nvPicPr>
                    <p:blipFill>
                      <a:blip r:embed="rId9"/>
                      <a:stretch>
                        <a:fillRect/>
                      </a:stretch>
                    </p:blipFill>
                    <p:spPr>
                      <a:xfrm>
                        <a:off x="4766481" y="3486076"/>
                        <a:ext cx="764961" cy="359982"/>
                      </a:xfrm>
                      <a:prstGeom prst="rect">
                        <a:avLst/>
                      </a:prstGeom>
                    </p:spPr>
                  </p:pic>
                </p:oleObj>
              </mc:Fallback>
            </mc:AlternateContent>
          </a:graphicData>
        </a:graphic>
      </p:graphicFrame>
      <p:sp>
        <p:nvSpPr>
          <p:cNvPr id="8" name="Content Placeholder 7"/>
          <p:cNvSpPr>
            <a:spLocks noGrp="1"/>
          </p:cNvSpPr>
          <p:nvPr>
            <p:ph idx="15"/>
          </p:nvPr>
        </p:nvSpPr>
        <p:spPr>
          <a:xfrm>
            <a:off x="5421374" y="3488594"/>
            <a:ext cx="2655826" cy="377851"/>
          </a:xfrm>
        </p:spPr>
        <p:txBody>
          <a:bodyPr/>
          <a:lstStyle/>
          <a:p>
            <a:r>
              <a:rPr lang="en-US" altLang="en-US" sz="2000" dirty="0"/>
              <a:t>and dividing through by</a:t>
            </a:r>
            <a:endParaRPr lang="en-US" sz="2000" dirty="0"/>
          </a:p>
        </p:txBody>
      </p:sp>
      <p:graphicFrame>
        <p:nvGraphicFramePr>
          <p:cNvPr id="19" name="Object 18"/>
          <p:cNvGraphicFramePr>
            <a:graphicFrameLocks noChangeAspect="1"/>
          </p:cNvGraphicFramePr>
          <p:nvPr>
            <p:extLst>
              <p:ext uri="{D42A27DB-BD31-4B8C-83A1-F6EECF244321}">
                <p14:modId xmlns:p14="http://schemas.microsoft.com/office/powerpoint/2010/main" val="3967553267"/>
              </p:ext>
            </p:extLst>
          </p:nvPr>
        </p:nvGraphicFramePr>
        <p:xfrm>
          <a:off x="8005119" y="3505831"/>
          <a:ext cx="337483" cy="359982"/>
        </p:xfrm>
        <a:graphic>
          <a:graphicData uri="http://schemas.openxmlformats.org/presentationml/2006/ole">
            <mc:AlternateContent xmlns:mc="http://schemas.openxmlformats.org/markup-compatibility/2006">
              <mc:Choice xmlns:v="urn:schemas-microsoft-com:vml" Requires="v">
                <p:oleObj spid="_x0000_s241137" name="Equation" r:id="rId10" imgW="190440" imgH="203040" progId="Equation.DSMT4">
                  <p:embed/>
                </p:oleObj>
              </mc:Choice>
              <mc:Fallback>
                <p:oleObj name="Equation" r:id="rId10" imgW="190440" imgH="203040" progId="Equation.DSMT4">
                  <p:embed/>
                  <p:pic>
                    <p:nvPicPr>
                      <p:cNvPr id="0" name=""/>
                      <p:cNvPicPr/>
                      <p:nvPr/>
                    </p:nvPicPr>
                    <p:blipFill>
                      <a:blip r:embed="rId11"/>
                      <a:stretch>
                        <a:fillRect/>
                      </a:stretch>
                    </p:blipFill>
                    <p:spPr>
                      <a:xfrm>
                        <a:off x="8005119" y="3505831"/>
                        <a:ext cx="337483" cy="359982"/>
                      </a:xfrm>
                      <a:prstGeom prst="rect">
                        <a:avLst/>
                      </a:prstGeom>
                    </p:spPr>
                  </p:pic>
                </p:oleObj>
              </mc:Fallback>
            </mc:AlternateContent>
          </a:graphicData>
        </a:graphic>
      </p:graphicFrame>
      <p:sp>
        <p:nvSpPr>
          <p:cNvPr id="9" name="Content Placeholder 8"/>
          <p:cNvSpPr>
            <a:spLocks noGrp="1"/>
          </p:cNvSpPr>
          <p:nvPr>
            <p:ph idx="16"/>
          </p:nvPr>
        </p:nvSpPr>
        <p:spPr>
          <a:xfrm>
            <a:off x="3399831" y="3813149"/>
            <a:ext cx="3686769" cy="377851"/>
          </a:xfrm>
        </p:spPr>
        <p:txBody>
          <a:bodyPr/>
          <a:lstStyle/>
          <a:p>
            <a:r>
              <a:rPr lang="en-US" altLang="en-US" sz="2000" dirty="0"/>
              <a:t>yields the </a:t>
            </a:r>
            <a:r>
              <a:rPr lang="en-US" altLang="en-US" sz="2000" i="1" dirty="0"/>
              <a:t>characteristic equation</a:t>
            </a:r>
            <a:r>
              <a:rPr lang="en-US" altLang="en-US" sz="2000" dirty="0"/>
              <a:t>,</a:t>
            </a:r>
          </a:p>
        </p:txBody>
      </p:sp>
      <p:graphicFrame>
        <p:nvGraphicFramePr>
          <p:cNvPr id="16" name="Object 3"/>
          <p:cNvGraphicFramePr>
            <a:graphicFrameLocks noChangeAspect="1"/>
          </p:cNvGraphicFramePr>
          <p:nvPr>
            <p:extLst>
              <p:ext uri="{D42A27DB-BD31-4B8C-83A1-F6EECF244321}">
                <p14:modId xmlns:p14="http://schemas.microsoft.com/office/powerpoint/2010/main" val="1777328342"/>
              </p:ext>
            </p:extLst>
          </p:nvPr>
        </p:nvGraphicFramePr>
        <p:xfrm>
          <a:off x="3733800" y="4318000"/>
          <a:ext cx="4749800" cy="787400"/>
        </p:xfrm>
        <a:graphic>
          <a:graphicData uri="http://schemas.openxmlformats.org/presentationml/2006/ole">
            <mc:AlternateContent xmlns:mc="http://schemas.openxmlformats.org/markup-compatibility/2006">
              <mc:Choice xmlns:v="urn:schemas-microsoft-com:vml" Requires="v">
                <p:oleObj spid="_x0000_s241138" name="Equation" r:id="rId12" imgW="4749800" imgH="787400" progId="Equation.3">
                  <p:embed/>
                </p:oleObj>
              </mc:Choice>
              <mc:Fallback>
                <p:oleObj name="Equation" r:id="rId12" imgW="4749800" imgH="787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3800" y="4318000"/>
                        <a:ext cx="47498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3119665" y="5260949"/>
            <a:ext cx="5643335" cy="377851"/>
          </a:xfrm>
        </p:spPr>
        <p:txBody>
          <a:bodyPr/>
          <a:lstStyle/>
          <a:p>
            <a:pPr marL="292608" indent="-292608">
              <a:buFont typeface="Arial" panose="020B0604020202020204" pitchFamily="34" charset="0"/>
              <a:buChar char="•"/>
            </a:pPr>
            <a:r>
              <a:rPr lang="en-US" altLang="en-US" sz="2000" dirty="0"/>
              <a:t>Define the critical damping coefficient such that</a:t>
            </a:r>
          </a:p>
        </p:txBody>
      </p:sp>
      <p:graphicFrame>
        <p:nvGraphicFramePr>
          <p:cNvPr id="17" name="Object 2"/>
          <p:cNvGraphicFramePr>
            <a:graphicFrameLocks noChangeAspect="1"/>
          </p:cNvGraphicFramePr>
          <p:nvPr>
            <p:extLst>
              <p:ext uri="{D42A27DB-BD31-4B8C-83A1-F6EECF244321}">
                <p14:modId xmlns:p14="http://schemas.microsoft.com/office/powerpoint/2010/main" val="2086351983"/>
              </p:ext>
            </p:extLst>
          </p:nvPr>
        </p:nvGraphicFramePr>
        <p:xfrm>
          <a:off x="4076701" y="5668963"/>
          <a:ext cx="4191000" cy="762000"/>
        </p:xfrm>
        <a:graphic>
          <a:graphicData uri="http://schemas.openxmlformats.org/presentationml/2006/ole">
            <mc:AlternateContent xmlns:mc="http://schemas.openxmlformats.org/markup-compatibility/2006">
              <mc:Choice xmlns:v="urn:schemas-microsoft-com:vml" Requires="v">
                <p:oleObj spid="_x0000_s241139" name="Equation" r:id="rId14" imgW="4191000" imgH="762000" progId="Equation.3">
                  <p:embed/>
                </p:oleObj>
              </mc:Choice>
              <mc:Fallback>
                <p:oleObj name="Equation" r:id="rId14" imgW="4191000" imgH="7620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6701" y="5668963"/>
                        <a:ext cx="4191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7370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Damped Free Vibrations </a:t>
            </a:r>
            <a:r>
              <a:rPr lang="en-US" altLang="en-US" sz="900" dirty="0">
                <a:ea typeface="ＭＳ Ｐゴシック" pitchFamily="34" charset="-128"/>
              </a:rPr>
              <a:t>2</a:t>
            </a:r>
            <a:endParaRPr lang="en-US" dirty="0"/>
          </a:p>
        </p:txBody>
      </p:sp>
      <p:pic>
        <p:nvPicPr>
          <p:cNvPr id="20" name="Picture 19" descr="The graph shows damped vibrations, where the maximum displacement on each subsequent cycle is smaller than it was in the previous cyc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93" y="1371600"/>
            <a:ext cx="2901307" cy="2515223"/>
          </a:xfrm>
          <a:prstGeom prst="rect">
            <a:avLst/>
          </a:prstGeom>
        </p:spPr>
      </p:pic>
      <p:sp>
        <p:nvSpPr>
          <p:cNvPr id="3" name="Content Placeholder 2"/>
          <p:cNvSpPr>
            <a:spLocks noGrp="1"/>
          </p:cNvSpPr>
          <p:nvPr>
            <p:ph idx="1"/>
          </p:nvPr>
        </p:nvSpPr>
        <p:spPr>
          <a:xfrm>
            <a:off x="3428999" y="762000"/>
            <a:ext cx="3254543" cy="377851"/>
          </a:xfrm>
        </p:spPr>
        <p:txBody>
          <a:bodyPr/>
          <a:lstStyle/>
          <a:p>
            <a:pPr marL="292608" indent="-292608">
              <a:spcBef>
                <a:spcPct val="50000"/>
              </a:spcBef>
              <a:buFontTx/>
              <a:buChar char="•"/>
            </a:pPr>
            <a:r>
              <a:rPr lang="en-US" altLang="en-US" sz="2000" dirty="0"/>
              <a:t>Characteristic equation,</a:t>
            </a:r>
          </a:p>
        </p:txBody>
      </p:sp>
      <p:graphicFrame>
        <p:nvGraphicFramePr>
          <p:cNvPr id="14" name="Object 6"/>
          <p:cNvGraphicFramePr>
            <a:graphicFrameLocks noChangeAspect="1"/>
          </p:cNvGraphicFramePr>
          <p:nvPr>
            <p:extLst>
              <p:ext uri="{D42A27DB-BD31-4B8C-83A1-F6EECF244321}">
                <p14:modId xmlns:p14="http://schemas.microsoft.com/office/powerpoint/2010/main" val="343644916"/>
              </p:ext>
            </p:extLst>
          </p:nvPr>
        </p:nvGraphicFramePr>
        <p:xfrm>
          <a:off x="4173538" y="1225707"/>
          <a:ext cx="4318000" cy="715818"/>
        </p:xfrm>
        <a:graphic>
          <a:graphicData uri="http://schemas.openxmlformats.org/presentationml/2006/ole">
            <mc:AlternateContent xmlns:mc="http://schemas.openxmlformats.org/markup-compatibility/2006">
              <mc:Choice xmlns:v="urn:schemas-microsoft-com:vml" Requires="v">
                <p:oleObj spid="_x0000_s242164" name="Equation" r:id="rId4" imgW="4749800" imgH="787400" progId="Equation.3">
                  <p:embed/>
                </p:oleObj>
              </mc:Choice>
              <mc:Fallback>
                <p:oleObj name="Equation" r:id="rId4" imgW="4749800" imgH="787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3538" y="1225707"/>
                        <a:ext cx="4318000" cy="715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2436990634"/>
              </p:ext>
            </p:extLst>
          </p:nvPr>
        </p:nvGraphicFramePr>
        <p:xfrm>
          <a:off x="3957638" y="2052083"/>
          <a:ext cx="1241425" cy="330200"/>
        </p:xfrm>
        <a:graphic>
          <a:graphicData uri="http://schemas.openxmlformats.org/presentationml/2006/ole">
            <mc:AlternateContent xmlns:mc="http://schemas.openxmlformats.org/markup-compatibility/2006">
              <mc:Choice xmlns:v="urn:schemas-microsoft-com:vml" Requires="v">
                <p:oleObj spid="_x0000_s242165" name="Equation" r:id="rId6" imgW="1384300" imgH="330200" progId="Equation.3">
                  <p:embed/>
                </p:oleObj>
              </mc:Choice>
              <mc:Fallback>
                <p:oleObj name="Equation" r:id="rId6" imgW="1384300" imgH="330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7638" y="2052083"/>
                        <a:ext cx="12414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5285333" y="2006927"/>
            <a:ext cx="3172867" cy="377851"/>
          </a:xfrm>
        </p:spPr>
        <p:txBody>
          <a:bodyPr/>
          <a:lstStyle/>
          <a:p>
            <a:r>
              <a:rPr lang="en-US" altLang="en-US" sz="2000" dirty="0"/>
              <a:t>critical damping coefficient</a:t>
            </a:r>
          </a:p>
        </p:txBody>
      </p:sp>
      <p:sp>
        <p:nvSpPr>
          <p:cNvPr id="7" name="Content Placeholder 6"/>
          <p:cNvSpPr>
            <a:spLocks noGrp="1"/>
          </p:cNvSpPr>
          <p:nvPr>
            <p:ph idx="14"/>
          </p:nvPr>
        </p:nvSpPr>
        <p:spPr>
          <a:xfrm>
            <a:off x="3467512" y="2438400"/>
            <a:ext cx="3009488" cy="391838"/>
          </a:xfrm>
        </p:spPr>
        <p:txBody>
          <a:bodyPr/>
          <a:lstStyle/>
          <a:p>
            <a:pPr marL="292608" indent="-292608">
              <a:buFont typeface="Arial" panose="020B0604020202020204" pitchFamily="34" charset="0"/>
              <a:buChar char="•"/>
            </a:pPr>
            <a:r>
              <a:rPr lang="en-US" altLang="en-US" sz="2000" i="1" dirty="0"/>
              <a:t>Heavy damping</a:t>
            </a:r>
            <a:r>
              <a:rPr lang="en-US" altLang="en-US" sz="2000" dirty="0"/>
              <a:t>: </a:t>
            </a:r>
            <a:r>
              <a:rPr lang="en-US" altLang="en-US" sz="2000" i="1" dirty="0"/>
              <a:t>c &gt; c</a:t>
            </a:r>
            <a:r>
              <a:rPr lang="en-US" altLang="en-US" sz="2000" i="1" baseline="-25000" dirty="0"/>
              <a:t>c</a:t>
            </a:r>
            <a:endParaRPr lang="en-US" altLang="en-US" sz="2000" i="1" dirty="0"/>
          </a:p>
        </p:txBody>
      </p:sp>
      <p:graphicFrame>
        <p:nvGraphicFramePr>
          <p:cNvPr id="16" name="Object 5"/>
          <p:cNvGraphicFramePr>
            <a:graphicFrameLocks noChangeAspect="1"/>
          </p:cNvGraphicFramePr>
          <p:nvPr>
            <p:extLst>
              <p:ext uri="{D42A27DB-BD31-4B8C-83A1-F6EECF244321}">
                <p14:modId xmlns:p14="http://schemas.microsoft.com/office/powerpoint/2010/main" val="4172016117"/>
              </p:ext>
            </p:extLst>
          </p:nvPr>
        </p:nvGraphicFramePr>
        <p:xfrm>
          <a:off x="3810000" y="2926726"/>
          <a:ext cx="1789545" cy="357909"/>
        </p:xfrm>
        <a:graphic>
          <a:graphicData uri="http://schemas.openxmlformats.org/presentationml/2006/ole">
            <mc:AlternateContent xmlns:mc="http://schemas.openxmlformats.org/markup-compatibility/2006">
              <mc:Choice xmlns:v="urn:schemas-microsoft-com:vml" Requires="v">
                <p:oleObj spid="_x0000_s242166" name="Equation" r:id="rId8" imgW="1968500" imgH="393700" progId="Equation.3">
                  <p:embed/>
                </p:oleObj>
              </mc:Choice>
              <mc:Fallback>
                <p:oleObj name="Equation" r:id="rId8" imgW="19685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2926726"/>
                        <a:ext cx="1789545" cy="357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5638800" y="2853267"/>
            <a:ext cx="3124200" cy="669386"/>
          </a:xfrm>
        </p:spPr>
        <p:txBody>
          <a:bodyPr/>
          <a:lstStyle/>
          <a:p>
            <a:pPr>
              <a:spcBef>
                <a:spcPts val="0"/>
              </a:spcBef>
              <a:spcAft>
                <a:spcPts val="0"/>
              </a:spcAft>
            </a:pPr>
            <a:r>
              <a:rPr lang="en-US" altLang="en-US" sz="2000" dirty="0"/>
              <a:t>-	negative roots </a:t>
            </a:r>
          </a:p>
          <a:p>
            <a:pPr>
              <a:spcBef>
                <a:spcPts val="0"/>
              </a:spcBef>
              <a:spcAft>
                <a:spcPts val="0"/>
              </a:spcAft>
            </a:pPr>
            <a:r>
              <a:rPr lang="en-US" altLang="en-US" sz="2000" dirty="0"/>
              <a:t>-	nonvibratory motion</a:t>
            </a:r>
          </a:p>
        </p:txBody>
      </p:sp>
      <p:sp>
        <p:nvSpPr>
          <p:cNvPr id="9" name="Content Placeholder 8"/>
          <p:cNvSpPr>
            <a:spLocks noGrp="1"/>
          </p:cNvSpPr>
          <p:nvPr>
            <p:ph idx="16"/>
          </p:nvPr>
        </p:nvSpPr>
        <p:spPr>
          <a:xfrm>
            <a:off x="3467512" y="3581400"/>
            <a:ext cx="3161888" cy="377851"/>
          </a:xfrm>
        </p:spPr>
        <p:txBody>
          <a:bodyPr/>
          <a:lstStyle/>
          <a:p>
            <a:pPr marL="292608" indent="-292608">
              <a:buFont typeface="Arial" panose="020B0604020202020204" pitchFamily="34" charset="0"/>
              <a:buChar char="•"/>
            </a:pPr>
            <a:r>
              <a:rPr lang="en-US" altLang="en-US" sz="2000" i="1" dirty="0"/>
              <a:t>Critical damping</a:t>
            </a:r>
            <a:r>
              <a:rPr lang="en-US" altLang="en-US" sz="2000" dirty="0"/>
              <a:t>: </a:t>
            </a:r>
            <a:r>
              <a:rPr lang="en-US" altLang="en-US" sz="2000" i="1" dirty="0"/>
              <a:t>c = c</a:t>
            </a:r>
            <a:r>
              <a:rPr lang="en-US" altLang="en-US" sz="2000" i="1" baseline="-25000" dirty="0"/>
              <a:t>c</a:t>
            </a:r>
            <a:endParaRPr lang="en-US" altLang="en-US" sz="2000" i="1" dirty="0"/>
          </a:p>
        </p:txBody>
      </p:sp>
      <p:graphicFrame>
        <p:nvGraphicFramePr>
          <p:cNvPr id="17" name="Object 4"/>
          <p:cNvGraphicFramePr>
            <a:graphicFrameLocks noChangeAspect="1"/>
          </p:cNvGraphicFramePr>
          <p:nvPr>
            <p:extLst>
              <p:ext uri="{D42A27DB-BD31-4B8C-83A1-F6EECF244321}">
                <p14:modId xmlns:p14="http://schemas.microsoft.com/office/powerpoint/2010/main" val="698492973"/>
              </p:ext>
            </p:extLst>
          </p:nvPr>
        </p:nvGraphicFramePr>
        <p:xfrm>
          <a:off x="3810000" y="4038600"/>
          <a:ext cx="1835727" cy="357909"/>
        </p:xfrm>
        <a:graphic>
          <a:graphicData uri="http://schemas.openxmlformats.org/presentationml/2006/ole">
            <mc:AlternateContent xmlns:mc="http://schemas.openxmlformats.org/markup-compatibility/2006">
              <mc:Choice xmlns:v="urn:schemas-microsoft-com:vml" Requires="v">
                <p:oleObj spid="_x0000_s242167" name="Equation" r:id="rId10" imgW="2019300" imgH="393700" progId="Equation.3">
                  <p:embed/>
                </p:oleObj>
              </mc:Choice>
              <mc:Fallback>
                <p:oleObj name="Equation" r:id="rId10" imgW="20193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0" y="4038600"/>
                        <a:ext cx="1835727" cy="357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5715000" y="4016022"/>
            <a:ext cx="3124200" cy="684587"/>
          </a:xfrm>
        </p:spPr>
        <p:txBody>
          <a:bodyPr/>
          <a:lstStyle/>
          <a:p>
            <a:pPr>
              <a:spcBef>
                <a:spcPts val="0"/>
              </a:spcBef>
              <a:spcAft>
                <a:spcPts val="0"/>
              </a:spcAft>
            </a:pPr>
            <a:r>
              <a:rPr lang="en-US" altLang="en-US" sz="2000" dirty="0"/>
              <a:t>-	double roots </a:t>
            </a:r>
          </a:p>
          <a:p>
            <a:pPr>
              <a:spcBef>
                <a:spcPts val="0"/>
              </a:spcBef>
              <a:spcAft>
                <a:spcPts val="0"/>
              </a:spcAft>
            </a:pPr>
            <a:r>
              <a:rPr lang="en-US" altLang="en-US" sz="2000" dirty="0"/>
              <a:t>-	nonvibratory motion</a:t>
            </a:r>
          </a:p>
        </p:txBody>
      </p:sp>
      <p:sp>
        <p:nvSpPr>
          <p:cNvPr id="11" name="Content Placeholder 10"/>
          <p:cNvSpPr>
            <a:spLocks noGrp="1"/>
          </p:cNvSpPr>
          <p:nvPr>
            <p:ph idx="18"/>
          </p:nvPr>
        </p:nvSpPr>
        <p:spPr>
          <a:xfrm>
            <a:off x="3467512" y="4724400"/>
            <a:ext cx="2780888" cy="377851"/>
          </a:xfrm>
        </p:spPr>
        <p:txBody>
          <a:bodyPr/>
          <a:lstStyle/>
          <a:p>
            <a:pPr marL="292608" indent="-292608">
              <a:buFont typeface="Arial" panose="020B0604020202020204" pitchFamily="34" charset="0"/>
              <a:buChar char="•"/>
            </a:pPr>
            <a:r>
              <a:rPr lang="en-US" altLang="en-US" sz="2000" i="1" dirty="0"/>
              <a:t>Light damping</a:t>
            </a:r>
            <a:r>
              <a:rPr lang="en-US" altLang="en-US" sz="2000" dirty="0"/>
              <a:t>: </a:t>
            </a:r>
            <a:r>
              <a:rPr lang="en-US" altLang="en-US" sz="2000" i="1" dirty="0"/>
              <a:t>c &lt; c</a:t>
            </a:r>
            <a:r>
              <a:rPr lang="en-US" altLang="en-US" sz="2000" i="1" baseline="-25000" dirty="0"/>
              <a:t>c</a:t>
            </a:r>
            <a:endParaRPr lang="en-US" altLang="en-US" sz="2000" dirty="0"/>
          </a:p>
        </p:txBody>
      </p:sp>
      <p:graphicFrame>
        <p:nvGraphicFramePr>
          <p:cNvPr id="18" name="Object 3"/>
          <p:cNvGraphicFramePr>
            <a:graphicFrameLocks noChangeAspect="1"/>
          </p:cNvGraphicFramePr>
          <p:nvPr>
            <p:extLst>
              <p:ext uri="{D42A27DB-BD31-4B8C-83A1-F6EECF244321}">
                <p14:modId xmlns:p14="http://schemas.microsoft.com/office/powerpoint/2010/main" val="2164989935"/>
              </p:ext>
            </p:extLst>
          </p:nvPr>
        </p:nvGraphicFramePr>
        <p:xfrm>
          <a:off x="4132552" y="5177849"/>
          <a:ext cx="3498273" cy="369455"/>
        </p:xfrm>
        <a:graphic>
          <a:graphicData uri="http://schemas.openxmlformats.org/presentationml/2006/ole">
            <mc:AlternateContent xmlns:mc="http://schemas.openxmlformats.org/markup-compatibility/2006">
              <mc:Choice xmlns:v="urn:schemas-microsoft-com:vml" Requires="v">
                <p:oleObj spid="_x0000_s242168" name="Equation" r:id="rId12" imgW="3848100" imgH="406400" progId="Equation.3">
                  <p:embed/>
                </p:oleObj>
              </mc:Choice>
              <mc:Fallback>
                <p:oleObj name="Equation" r:id="rId12" imgW="3848100" imgH="406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32552" y="5177849"/>
                        <a:ext cx="3498273" cy="369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2422777504"/>
              </p:ext>
            </p:extLst>
          </p:nvPr>
        </p:nvGraphicFramePr>
        <p:xfrm>
          <a:off x="4055197" y="5660593"/>
          <a:ext cx="2078182" cy="785091"/>
        </p:xfrm>
        <a:graphic>
          <a:graphicData uri="http://schemas.openxmlformats.org/presentationml/2006/ole">
            <mc:AlternateContent xmlns:mc="http://schemas.openxmlformats.org/markup-compatibility/2006">
              <mc:Choice xmlns:v="urn:schemas-microsoft-com:vml" Requires="v">
                <p:oleObj spid="_x0000_s242169" name="Equation" r:id="rId14" imgW="2286000" imgH="863600" progId="Equation.3">
                  <p:embed/>
                </p:oleObj>
              </mc:Choice>
              <mc:Fallback>
                <p:oleObj name="Equation" r:id="rId14" imgW="2286000" imgH="863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5197" y="5660593"/>
                        <a:ext cx="2078182" cy="7850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Content Placeholder 11"/>
          <p:cNvSpPr>
            <a:spLocks noGrp="1"/>
          </p:cNvSpPr>
          <p:nvPr>
            <p:ph idx="19"/>
          </p:nvPr>
        </p:nvSpPr>
        <p:spPr>
          <a:xfrm>
            <a:off x="6248400" y="5867400"/>
            <a:ext cx="2209800" cy="381000"/>
          </a:xfrm>
        </p:spPr>
        <p:txBody>
          <a:bodyPr/>
          <a:lstStyle/>
          <a:p>
            <a:r>
              <a:rPr lang="en-US" altLang="en-US" sz="2000" dirty="0"/>
              <a:t>damped frequency</a:t>
            </a:r>
          </a:p>
        </p:txBody>
      </p:sp>
    </p:spTree>
    <p:extLst>
      <p:ext uri="{BB962C8B-B14F-4D97-AF65-F5344CB8AC3E}">
        <p14:creationId xmlns:p14="http://schemas.microsoft.com/office/powerpoint/2010/main" val="8925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P spid="1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7</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1371600"/>
            <a:ext cx="8312728" cy="3541113"/>
          </a:xfrm>
          <a:prstGeom prst="rect">
            <a:avLst/>
          </a:prstGeom>
        </p:spPr>
      </p:pic>
      <p:sp>
        <p:nvSpPr>
          <p:cNvPr id="3" name="Content Placeholder 2"/>
          <p:cNvSpPr>
            <a:spLocks noGrp="1"/>
          </p:cNvSpPr>
          <p:nvPr>
            <p:ph idx="1"/>
          </p:nvPr>
        </p:nvSpPr>
        <p:spPr>
          <a:xfrm>
            <a:off x="990600" y="5186373"/>
            <a:ext cx="7086600" cy="452427"/>
          </a:xfrm>
        </p:spPr>
        <p:txBody>
          <a:bodyPr/>
          <a:lstStyle/>
          <a:p>
            <a:r>
              <a:rPr lang="en-US" altLang="en-US" b="1" dirty="0">
                <a:solidFill>
                  <a:srgbClr val="C00000"/>
                </a:solidFill>
              </a:rPr>
              <a:t>The graph above represents an oscillation that is…</a:t>
            </a:r>
          </a:p>
        </p:txBody>
      </p:sp>
      <p:sp>
        <p:nvSpPr>
          <p:cNvPr id="6" name="Content Placeholder 5"/>
          <p:cNvSpPr>
            <a:spLocks noGrp="1"/>
          </p:cNvSpPr>
          <p:nvPr>
            <p:ph idx="13"/>
          </p:nvPr>
        </p:nvSpPr>
        <p:spPr>
          <a:xfrm>
            <a:off x="304800" y="5838306"/>
            <a:ext cx="2514600" cy="452427"/>
          </a:xfrm>
        </p:spPr>
        <p:txBody>
          <a:bodyPr/>
          <a:lstStyle/>
          <a:p>
            <a:r>
              <a:rPr lang="en-US" altLang="en-US" sz="2200" b="1" dirty="0"/>
              <a:t>a) Heavily damped</a:t>
            </a:r>
          </a:p>
        </p:txBody>
      </p:sp>
      <p:sp>
        <p:nvSpPr>
          <p:cNvPr id="7" name="Content Placeholder 6"/>
          <p:cNvSpPr>
            <a:spLocks noGrp="1"/>
          </p:cNvSpPr>
          <p:nvPr>
            <p:ph idx="14"/>
          </p:nvPr>
        </p:nvSpPr>
        <p:spPr>
          <a:xfrm>
            <a:off x="3124200" y="5856111"/>
            <a:ext cx="2743200" cy="429376"/>
          </a:xfrm>
        </p:spPr>
        <p:txBody>
          <a:bodyPr/>
          <a:lstStyle/>
          <a:p>
            <a:r>
              <a:rPr lang="en-US" altLang="en-US" sz="2200" b="1" dirty="0"/>
              <a:t>b) critically damped</a:t>
            </a:r>
            <a:endParaRPr lang="en-US" sz="2200" dirty="0"/>
          </a:p>
        </p:txBody>
      </p:sp>
      <p:sp>
        <p:nvSpPr>
          <p:cNvPr id="8" name="Content Placeholder 7"/>
          <p:cNvSpPr>
            <a:spLocks noGrp="1"/>
          </p:cNvSpPr>
          <p:nvPr>
            <p:ph idx="15"/>
          </p:nvPr>
        </p:nvSpPr>
        <p:spPr>
          <a:xfrm>
            <a:off x="6172200" y="5837061"/>
            <a:ext cx="2286000" cy="476250"/>
          </a:xfrm>
        </p:spPr>
        <p:txBody>
          <a:bodyPr/>
          <a:lstStyle/>
          <a:p>
            <a:pPr>
              <a:tabLst>
                <a:tab pos="715963" algn="l"/>
              </a:tabLst>
            </a:pPr>
            <a:r>
              <a:rPr lang="en-US" altLang="en-US" sz="2200" b="1" dirty="0"/>
              <a:t>c) lightly damped</a:t>
            </a:r>
          </a:p>
        </p:txBody>
      </p:sp>
    </p:spTree>
    <p:extLst>
      <p:ext uri="{BB962C8B-B14F-4D97-AF65-F5344CB8AC3E}">
        <p14:creationId xmlns:p14="http://schemas.microsoft.com/office/powerpoint/2010/main" val="302324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8</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1371600"/>
            <a:ext cx="8312728" cy="3541113"/>
          </a:xfrm>
          <a:prstGeom prst="rect">
            <a:avLst/>
          </a:prstGeom>
        </p:spPr>
      </p:pic>
      <p:sp>
        <p:nvSpPr>
          <p:cNvPr id="3" name="Content Placeholder 2"/>
          <p:cNvSpPr>
            <a:spLocks noGrp="1"/>
          </p:cNvSpPr>
          <p:nvPr>
            <p:ph idx="1"/>
          </p:nvPr>
        </p:nvSpPr>
        <p:spPr>
          <a:xfrm>
            <a:off x="990600" y="5186373"/>
            <a:ext cx="7086600" cy="452427"/>
          </a:xfrm>
        </p:spPr>
        <p:txBody>
          <a:bodyPr/>
          <a:lstStyle/>
          <a:p>
            <a:r>
              <a:rPr lang="en-US" altLang="en-US" b="1" dirty="0">
                <a:solidFill>
                  <a:srgbClr val="C00000"/>
                </a:solidFill>
              </a:rPr>
              <a:t>The graph above represents an oscillation that is…</a:t>
            </a:r>
          </a:p>
        </p:txBody>
      </p:sp>
      <p:sp>
        <p:nvSpPr>
          <p:cNvPr id="6" name="Content Placeholder 5"/>
          <p:cNvSpPr>
            <a:spLocks noGrp="1"/>
          </p:cNvSpPr>
          <p:nvPr>
            <p:ph idx="13"/>
          </p:nvPr>
        </p:nvSpPr>
        <p:spPr>
          <a:xfrm>
            <a:off x="457200" y="5838306"/>
            <a:ext cx="2514600" cy="452427"/>
          </a:xfrm>
        </p:spPr>
        <p:txBody>
          <a:bodyPr/>
          <a:lstStyle/>
          <a:p>
            <a:r>
              <a:rPr lang="en-US" altLang="en-US" sz="2200" b="1" dirty="0"/>
              <a:t>a) Heavily damped</a:t>
            </a:r>
          </a:p>
        </p:txBody>
      </p:sp>
      <p:sp>
        <p:nvSpPr>
          <p:cNvPr id="7" name="Content Placeholder 6"/>
          <p:cNvSpPr>
            <a:spLocks noGrp="1"/>
          </p:cNvSpPr>
          <p:nvPr>
            <p:ph idx="14"/>
          </p:nvPr>
        </p:nvSpPr>
        <p:spPr>
          <a:xfrm>
            <a:off x="3273779" y="5856111"/>
            <a:ext cx="2669821" cy="429376"/>
          </a:xfrm>
        </p:spPr>
        <p:txBody>
          <a:bodyPr/>
          <a:lstStyle/>
          <a:p>
            <a:r>
              <a:rPr lang="en-US" altLang="en-US" sz="2200" b="1" dirty="0"/>
              <a:t>b) critically damped</a:t>
            </a:r>
            <a:endParaRPr lang="en-US" sz="2200" dirty="0"/>
          </a:p>
        </p:txBody>
      </p:sp>
      <p:sp>
        <p:nvSpPr>
          <p:cNvPr id="8" name="Content Placeholder 7"/>
          <p:cNvSpPr>
            <a:spLocks noGrp="1"/>
          </p:cNvSpPr>
          <p:nvPr>
            <p:ph idx="15"/>
          </p:nvPr>
        </p:nvSpPr>
        <p:spPr>
          <a:xfrm>
            <a:off x="6172200" y="5837061"/>
            <a:ext cx="2514600" cy="476250"/>
          </a:xfrm>
          <a:ln>
            <a:solidFill>
              <a:srgbClr val="C00000"/>
            </a:solidFill>
          </a:ln>
        </p:spPr>
        <p:txBody>
          <a:bodyPr/>
          <a:lstStyle/>
          <a:p>
            <a:r>
              <a:rPr lang="en-US" altLang="en-US" sz="2200" b="1" dirty="0"/>
              <a:t>c) lightly damped</a:t>
            </a:r>
          </a:p>
        </p:txBody>
      </p:sp>
    </p:spTree>
    <p:extLst>
      <p:ext uri="{BB962C8B-B14F-4D97-AF65-F5344CB8AC3E}">
        <p14:creationId xmlns:p14="http://schemas.microsoft.com/office/powerpoint/2010/main" val="221335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9</a:t>
            </a:r>
            <a:endParaRPr lang="en-US"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6" y="1030887"/>
            <a:ext cx="8312728" cy="3541113"/>
          </a:xfrm>
          <a:prstGeom prst="rect">
            <a:avLst/>
          </a:prstGeom>
        </p:spPr>
      </p:pic>
      <p:sp>
        <p:nvSpPr>
          <p:cNvPr id="3" name="Content Placeholder 2"/>
          <p:cNvSpPr>
            <a:spLocks noGrp="1"/>
          </p:cNvSpPr>
          <p:nvPr>
            <p:ph idx="1"/>
          </p:nvPr>
        </p:nvSpPr>
        <p:spPr>
          <a:xfrm>
            <a:off x="457200" y="4648200"/>
            <a:ext cx="8229600" cy="457200"/>
          </a:xfrm>
        </p:spPr>
        <p:txBody>
          <a:bodyPr/>
          <a:lstStyle/>
          <a:p>
            <a:r>
              <a:rPr lang="en-US" altLang="en-US" b="1" dirty="0">
                <a:solidFill>
                  <a:srgbClr val="C00000"/>
                </a:solidFill>
              </a:rPr>
              <a:t>The period for the oscillation above is approximately…</a:t>
            </a:r>
          </a:p>
        </p:txBody>
      </p:sp>
      <p:sp>
        <p:nvSpPr>
          <p:cNvPr id="6" name="Content Placeholder 5"/>
          <p:cNvSpPr>
            <a:spLocks noGrp="1"/>
          </p:cNvSpPr>
          <p:nvPr>
            <p:ph idx="13"/>
          </p:nvPr>
        </p:nvSpPr>
        <p:spPr>
          <a:xfrm>
            <a:off x="914400" y="5314245"/>
            <a:ext cx="2514600" cy="457200"/>
          </a:xfrm>
        </p:spPr>
        <p:txBody>
          <a:bodyPr/>
          <a:lstStyle/>
          <a:p>
            <a:pPr marL="804672" indent="-457200"/>
            <a:r>
              <a:rPr lang="en-US" altLang="en-US" b="1" dirty="0"/>
              <a:t>a) 1.25 seconds</a:t>
            </a:r>
          </a:p>
        </p:txBody>
      </p:sp>
      <p:sp>
        <p:nvSpPr>
          <p:cNvPr id="13" name="Content Placeholder 12"/>
          <p:cNvSpPr>
            <a:spLocks noGrp="1"/>
          </p:cNvSpPr>
          <p:nvPr>
            <p:ph idx="16"/>
          </p:nvPr>
        </p:nvSpPr>
        <p:spPr>
          <a:xfrm>
            <a:off x="4080933" y="5322711"/>
            <a:ext cx="1752600" cy="457200"/>
          </a:xfrm>
        </p:spPr>
        <p:txBody>
          <a:bodyPr/>
          <a:lstStyle/>
          <a:p>
            <a:pPr marL="804672" indent="-457200"/>
            <a:r>
              <a:rPr lang="en-US" altLang="en-US" b="1" dirty="0"/>
              <a:t>b) 2.5 Hz</a:t>
            </a:r>
            <a:endParaRPr lang="en-US" dirty="0"/>
          </a:p>
        </p:txBody>
      </p:sp>
      <p:sp>
        <p:nvSpPr>
          <p:cNvPr id="14" name="Content Placeholder 13"/>
          <p:cNvSpPr>
            <a:spLocks noGrp="1"/>
          </p:cNvSpPr>
          <p:nvPr>
            <p:ph idx="17"/>
          </p:nvPr>
        </p:nvSpPr>
        <p:spPr>
          <a:xfrm>
            <a:off x="6084711" y="5334000"/>
            <a:ext cx="2362200" cy="457200"/>
          </a:xfrm>
        </p:spPr>
        <p:txBody>
          <a:bodyPr/>
          <a:lstStyle/>
          <a:p>
            <a:pPr marL="804672" indent="-457200"/>
            <a:r>
              <a:rPr lang="en-US" altLang="en-US" b="1" dirty="0"/>
              <a:t>c) 0.6 seconds</a:t>
            </a:r>
            <a:endParaRPr lang="en-US" dirty="0"/>
          </a:p>
        </p:txBody>
      </p:sp>
      <p:sp>
        <p:nvSpPr>
          <p:cNvPr id="8" name="Content Placeholder 7"/>
          <p:cNvSpPr>
            <a:spLocks noGrp="1"/>
          </p:cNvSpPr>
          <p:nvPr>
            <p:ph idx="14"/>
          </p:nvPr>
        </p:nvSpPr>
        <p:spPr>
          <a:xfrm>
            <a:off x="457200" y="6019800"/>
            <a:ext cx="5791200" cy="457200"/>
          </a:xfrm>
        </p:spPr>
        <p:txBody>
          <a:bodyPr/>
          <a:lstStyle/>
          <a:p>
            <a:r>
              <a:rPr lang="en-US" altLang="en-US" b="1" dirty="0">
                <a:solidFill>
                  <a:srgbClr val="C00000"/>
                </a:solidFill>
              </a:rPr>
              <a:t>Estimate the phase shift for the oscillation</a:t>
            </a:r>
          </a:p>
        </p:txBody>
      </p:sp>
      <p:sp>
        <p:nvSpPr>
          <p:cNvPr id="12" name="Content Placeholder 11"/>
          <p:cNvSpPr>
            <a:spLocks noGrp="1"/>
          </p:cNvSpPr>
          <p:nvPr>
            <p:ph idx="15"/>
          </p:nvPr>
        </p:nvSpPr>
        <p:spPr>
          <a:xfrm>
            <a:off x="7044264" y="5962586"/>
            <a:ext cx="838200" cy="415636"/>
          </a:xfrm>
        </p:spPr>
        <p:txBody>
          <a:bodyPr/>
          <a:lstStyle/>
          <a:p>
            <a:r>
              <a:rPr lang="en-US" altLang="en-US" b="1" dirty="0"/>
              <a:t>Zero</a:t>
            </a:r>
            <a:endParaRPr lang="en-US" altLang="en-US" dirty="0"/>
          </a:p>
        </p:txBody>
      </p:sp>
    </p:spTree>
    <p:extLst>
      <p:ext uri="{BB962C8B-B14F-4D97-AF65-F5344CB8AC3E}">
        <p14:creationId xmlns:p14="http://schemas.microsoft.com/office/powerpoint/2010/main" val="16964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10</a:t>
            </a:r>
            <a:endParaRPr lang="en-US"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6" y="1030887"/>
            <a:ext cx="8312728" cy="3541113"/>
          </a:xfrm>
          <a:prstGeom prst="rect">
            <a:avLst/>
          </a:prstGeom>
        </p:spPr>
      </p:pic>
      <p:sp>
        <p:nvSpPr>
          <p:cNvPr id="3" name="Content Placeholder 2"/>
          <p:cNvSpPr>
            <a:spLocks noGrp="1"/>
          </p:cNvSpPr>
          <p:nvPr>
            <p:ph idx="1"/>
          </p:nvPr>
        </p:nvSpPr>
        <p:spPr>
          <a:xfrm>
            <a:off x="457200" y="4648200"/>
            <a:ext cx="8229600" cy="457200"/>
          </a:xfrm>
        </p:spPr>
        <p:txBody>
          <a:bodyPr/>
          <a:lstStyle/>
          <a:p>
            <a:r>
              <a:rPr lang="en-US" altLang="en-US" b="1" dirty="0">
                <a:solidFill>
                  <a:srgbClr val="C00000"/>
                </a:solidFill>
              </a:rPr>
              <a:t>The period for the oscillation above is approximately…</a:t>
            </a:r>
          </a:p>
        </p:txBody>
      </p:sp>
      <p:sp>
        <p:nvSpPr>
          <p:cNvPr id="6" name="Content Placeholder 5"/>
          <p:cNvSpPr>
            <a:spLocks noGrp="1"/>
          </p:cNvSpPr>
          <p:nvPr>
            <p:ph idx="13"/>
          </p:nvPr>
        </p:nvSpPr>
        <p:spPr>
          <a:xfrm>
            <a:off x="914400" y="5314245"/>
            <a:ext cx="2514600" cy="457200"/>
          </a:xfrm>
          <a:ln>
            <a:solidFill>
              <a:srgbClr val="C00000"/>
            </a:solidFill>
          </a:ln>
        </p:spPr>
        <p:txBody>
          <a:bodyPr/>
          <a:lstStyle/>
          <a:p>
            <a:pPr marL="804672" indent="-457200"/>
            <a:r>
              <a:rPr lang="en-US" altLang="en-US" b="1" dirty="0"/>
              <a:t>a) 1.25 seconds</a:t>
            </a:r>
          </a:p>
        </p:txBody>
      </p:sp>
      <p:sp>
        <p:nvSpPr>
          <p:cNvPr id="13" name="Content Placeholder 12"/>
          <p:cNvSpPr>
            <a:spLocks noGrp="1"/>
          </p:cNvSpPr>
          <p:nvPr>
            <p:ph idx="16"/>
          </p:nvPr>
        </p:nvSpPr>
        <p:spPr>
          <a:xfrm>
            <a:off x="4080933" y="5322711"/>
            <a:ext cx="1752600" cy="457200"/>
          </a:xfrm>
        </p:spPr>
        <p:txBody>
          <a:bodyPr/>
          <a:lstStyle/>
          <a:p>
            <a:pPr marL="804672" indent="-457200"/>
            <a:r>
              <a:rPr lang="en-US" altLang="en-US" b="1" dirty="0"/>
              <a:t>b) 2.5 Hz</a:t>
            </a:r>
            <a:endParaRPr lang="en-US" dirty="0"/>
          </a:p>
        </p:txBody>
      </p:sp>
      <p:sp>
        <p:nvSpPr>
          <p:cNvPr id="14" name="Content Placeholder 13"/>
          <p:cNvSpPr>
            <a:spLocks noGrp="1"/>
          </p:cNvSpPr>
          <p:nvPr>
            <p:ph idx="17"/>
          </p:nvPr>
        </p:nvSpPr>
        <p:spPr>
          <a:xfrm>
            <a:off x="6084711" y="5334000"/>
            <a:ext cx="2362200" cy="457200"/>
          </a:xfrm>
        </p:spPr>
        <p:txBody>
          <a:bodyPr/>
          <a:lstStyle/>
          <a:p>
            <a:pPr marL="804672" indent="-457200"/>
            <a:r>
              <a:rPr lang="en-US" altLang="en-US" b="1" dirty="0"/>
              <a:t>c) 0.6 seconds</a:t>
            </a:r>
            <a:endParaRPr lang="en-US" dirty="0"/>
          </a:p>
        </p:txBody>
      </p:sp>
      <p:sp>
        <p:nvSpPr>
          <p:cNvPr id="8" name="Content Placeholder 7"/>
          <p:cNvSpPr>
            <a:spLocks noGrp="1"/>
          </p:cNvSpPr>
          <p:nvPr>
            <p:ph idx="14"/>
          </p:nvPr>
        </p:nvSpPr>
        <p:spPr>
          <a:xfrm>
            <a:off x="457200" y="6019800"/>
            <a:ext cx="5791200" cy="457200"/>
          </a:xfrm>
        </p:spPr>
        <p:txBody>
          <a:bodyPr/>
          <a:lstStyle/>
          <a:p>
            <a:r>
              <a:rPr lang="en-US" altLang="en-US" b="1" dirty="0">
                <a:solidFill>
                  <a:srgbClr val="C00000"/>
                </a:solidFill>
              </a:rPr>
              <a:t>Estimate the phase shift for the oscillation</a:t>
            </a:r>
          </a:p>
        </p:txBody>
      </p:sp>
      <p:sp>
        <p:nvSpPr>
          <p:cNvPr id="12" name="Content Placeholder 11"/>
          <p:cNvSpPr>
            <a:spLocks noGrp="1"/>
          </p:cNvSpPr>
          <p:nvPr>
            <p:ph idx="15"/>
          </p:nvPr>
        </p:nvSpPr>
        <p:spPr>
          <a:xfrm>
            <a:off x="7044264" y="5962586"/>
            <a:ext cx="838200" cy="415636"/>
          </a:xfrm>
        </p:spPr>
        <p:txBody>
          <a:bodyPr/>
          <a:lstStyle/>
          <a:p>
            <a:r>
              <a:rPr lang="en-US" altLang="en-US" b="1" dirty="0"/>
              <a:t>Zero</a:t>
            </a:r>
            <a:endParaRPr lang="en-US" altLang="en-US" dirty="0"/>
          </a:p>
        </p:txBody>
      </p:sp>
    </p:spTree>
    <p:extLst>
      <p:ext uri="{BB962C8B-B14F-4D97-AF65-F5344CB8AC3E}">
        <p14:creationId xmlns:p14="http://schemas.microsoft.com/office/powerpoint/2010/main" val="45011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838201"/>
            <a:ext cx="7924800" cy="1752600"/>
          </a:xfrm>
        </p:spPr>
        <p:txBody>
          <a:bodyPr/>
          <a:lstStyle/>
          <a:p>
            <a:r>
              <a:rPr lang="en-US" altLang="en-US" sz="2000" b="1" dirty="0"/>
              <a:t>Forced vibrations can be caused by a test machine, by rotating machinery, and by earthquakes. Suspension systems, shock absorbers, and other energy-dissipating devices can help to dampen the resulting vibrations.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048000"/>
            <a:ext cx="2748009" cy="22108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3325387"/>
            <a:ext cx="2573136" cy="179245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3357625"/>
            <a:ext cx="2640782" cy="1728511"/>
          </a:xfrm>
          <a:prstGeom prst="rect">
            <a:avLst/>
          </a:prstGeom>
        </p:spPr>
      </p:pic>
    </p:spTree>
    <p:extLst>
      <p:ext uri="{BB962C8B-B14F-4D97-AF65-F5344CB8AC3E}">
        <p14:creationId xmlns:p14="http://schemas.microsoft.com/office/powerpoint/2010/main" val="359288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
            <a:ext cx="8229600" cy="670560"/>
          </a:xfrm>
        </p:spPr>
        <p:txBody>
          <a:bodyPr/>
          <a:lstStyle/>
          <a:p>
            <a:r>
              <a:rPr lang="en-US" altLang="en-US" sz="4000" b="1" dirty="0">
                <a:ea typeface="ＭＳ Ｐゴシック" pitchFamily="34" charset="-128"/>
              </a:rPr>
              <a:t>Damped Forced Vibrations</a:t>
            </a:r>
            <a:endParaRPr lang="en-US" sz="4000" b="1" dirty="0"/>
          </a:p>
        </p:txBody>
      </p:sp>
      <p:pic>
        <p:nvPicPr>
          <p:cNvPr id="11" name="Picture 10" descr="The system is a spring/mass/dashpot system: a mass is suspended from a spring, and the bottom of the mass is attached to a piston immersed in fluid. The graph of the displacement amplitude versus forcing frquency shows that the displacement amplitude is largest at frequencies near the natural frequency, and that the smaller the damping, the greater the peak near the natural frequency will b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35" y="1125161"/>
            <a:ext cx="1277484" cy="269123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7772" y="1121187"/>
            <a:ext cx="3100026" cy="2611745"/>
          </a:xfrm>
          <a:prstGeom prst="rect">
            <a:avLst/>
          </a:prstGeom>
        </p:spPr>
      </p:pic>
      <p:graphicFrame>
        <p:nvGraphicFramePr>
          <p:cNvPr id="8" name="Object 2"/>
          <p:cNvGraphicFramePr>
            <a:graphicFrameLocks noChangeAspect="1"/>
          </p:cNvGraphicFramePr>
          <p:nvPr>
            <p:extLst>
              <p:ext uri="{D42A27DB-BD31-4B8C-83A1-F6EECF244321}">
                <p14:modId xmlns:p14="http://schemas.microsoft.com/office/powerpoint/2010/main" val="3513107186"/>
              </p:ext>
            </p:extLst>
          </p:nvPr>
        </p:nvGraphicFramePr>
        <p:xfrm>
          <a:off x="449344" y="4133084"/>
          <a:ext cx="2603500" cy="368300"/>
        </p:xfrm>
        <a:graphic>
          <a:graphicData uri="http://schemas.openxmlformats.org/presentationml/2006/ole">
            <mc:AlternateContent xmlns:mc="http://schemas.openxmlformats.org/markup-compatibility/2006">
              <mc:Choice xmlns:v="urn:schemas-microsoft-com:vml" Requires="v">
                <p:oleObj spid="_x0000_s242978" name="Equation" r:id="rId5" imgW="2603500" imgH="368300" progId="Equation.3">
                  <p:embed/>
                </p:oleObj>
              </mc:Choice>
              <mc:Fallback>
                <p:oleObj name="Equation" r:id="rId5" imgW="26035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344" y="4133084"/>
                        <a:ext cx="2603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2882811924"/>
              </p:ext>
            </p:extLst>
          </p:nvPr>
        </p:nvGraphicFramePr>
        <p:xfrm>
          <a:off x="3730775" y="4085965"/>
          <a:ext cx="3073400" cy="368300"/>
        </p:xfrm>
        <a:graphic>
          <a:graphicData uri="http://schemas.openxmlformats.org/presentationml/2006/ole">
            <mc:AlternateContent xmlns:mc="http://schemas.openxmlformats.org/markup-compatibility/2006">
              <mc:Choice xmlns:v="urn:schemas-microsoft-com:vml" Requires="v">
                <p:oleObj spid="_x0000_s242979" name="Equation" r:id="rId7" imgW="3073400" imgH="368300" progId="Equation.3">
                  <p:embed/>
                </p:oleObj>
              </mc:Choice>
              <mc:Fallback>
                <p:oleObj name="Equation" r:id="rId7" imgW="3073400" imgH="368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0775" y="4085965"/>
                        <a:ext cx="3073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3366980348"/>
              </p:ext>
            </p:extLst>
          </p:nvPr>
        </p:nvGraphicFramePr>
        <p:xfrm>
          <a:off x="381000" y="4648200"/>
          <a:ext cx="5098234" cy="965199"/>
        </p:xfrm>
        <a:graphic>
          <a:graphicData uri="http://schemas.openxmlformats.org/presentationml/2006/ole">
            <mc:AlternateContent xmlns:mc="http://schemas.openxmlformats.org/markup-compatibility/2006">
              <mc:Choice xmlns:v="urn:schemas-microsoft-com:vml" Requires="v">
                <p:oleObj spid="_x0000_s242980" name="Equation" r:id="rId9" imgW="2616120" imgH="495000" progId="Equation.DSMT4">
                  <p:embed/>
                </p:oleObj>
              </mc:Choice>
              <mc:Fallback>
                <p:oleObj name="Equation" r:id="rId9" imgW="2616120" imgH="495000" progId="Equation.DSMT4">
                  <p:embed/>
                  <p:pic>
                    <p:nvPicPr>
                      <p:cNvPr id="0" name=""/>
                      <p:cNvPicPr>
                        <a:picLocks noChangeAspect="1" noChangeArrowheads="1"/>
                      </p:cNvPicPr>
                      <p:nvPr/>
                    </p:nvPicPr>
                    <p:blipFill>
                      <a:blip r:embed="rId10"/>
                      <a:srcRect/>
                      <a:stretch>
                        <a:fillRect/>
                      </a:stretch>
                    </p:blipFill>
                    <p:spPr bwMode="auto">
                      <a:xfrm>
                        <a:off x="381000" y="4648200"/>
                        <a:ext cx="5098234" cy="965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5517726" y="4743254"/>
            <a:ext cx="2286000" cy="457200"/>
          </a:xfrm>
        </p:spPr>
        <p:txBody>
          <a:bodyPr/>
          <a:lstStyle/>
          <a:p>
            <a:r>
              <a:rPr lang="en-US" altLang="en-US" sz="2000" dirty="0"/>
              <a:t>magnification factor</a:t>
            </a:r>
          </a:p>
        </p:txBody>
      </p:sp>
      <p:graphicFrame>
        <p:nvGraphicFramePr>
          <p:cNvPr id="13" name="Object 4"/>
          <p:cNvGraphicFramePr>
            <a:graphicFrameLocks noChangeAspect="1"/>
          </p:cNvGraphicFramePr>
          <p:nvPr>
            <p:extLst>
              <p:ext uri="{D42A27DB-BD31-4B8C-83A1-F6EECF244321}">
                <p14:modId xmlns:p14="http://schemas.microsoft.com/office/powerpoint/2010/main" val="1115554353"/>
              </p:ext>
            </p:extLst>
          </p:nvPr>
        </p:nvGraphicFramePr>
        <p:xfrm>
          <a:off x="304800" y="5693573"/>
          <a:ext cx="2450121" cy="866205"/>
        </p:xfrm>
        <a:graphic>
          <a:graphicData uri="http://schemas.openxmlformats.org/presentationml/2006/ole">
            <mc:AlternateContent xmlns:mc="http://schemas.openxmlformats.org/markup-compatibility/2006">
              <mc:Choice xmlns:v="urn:schemas-microsoft-com:vml" Requires="v">
                <p:oleObj spid="_x0000_s242981" name="Equation" r:id="rId11" imgW="1257120" imgH="444240" progId="Equation.DSMT4">
                  <p:embed/>
                </p:oleObj>
              </mc:Choice>
              <mc:Fallback>
                <p:oleObj name="Equation" r:id="rId11" imgW="1257120" imgH="444240" progId="Equation.DSMT4">
                  <p:embed/>
                  <p:pic>
                    <p:nvPicPr>
                      <p:cNvPr id="10" name="Object 4"/>
                      <p:cNvPicPr>
                        <a:picLocks noChangeAspect="1" noChangeArrowheads="1"/>
                      </p:cNvPicPr>
                      <p:nvPr/>
                    </p:nvPicPr>
                    <p:blipFill>
                      <a:blip r:embed="rId12"/>
                      <a:srcRect/>
                      <a:stretch>
                        <a:fillRect/>
                      </a:stretch>
                    </p:blipFill>
                    <p:spPr bwMode="auto">
                      <a:xfrm>
                        <a:off x="304800" y="5693573"/>
                        <a:ext cx="2450121" cy="866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2816441" y="5866616"/>
            <a:ext cx="6209888" cy="425255"/>
          </a:xfrm>
        </p:spPr>
        <p:txBody>
          <a:bodyPr/>
          <a:lstStyle/>
          <a:p>
            <a:r>
              <a:rPr lang="en-US" altLang="en-US" sz="2000" dirty="0"/>
              <a:t>phase difference between forcing and steady state response</a:t>
            </a:r>
          </a:p>
        </p:txBody>
      </p:sp>
    </p:spTree>
    <p:extLst>
      <p:ext uri="{BB962C8B-B14F-4D97-AF65-F5344CB8AC3E}">
        <p14:creationId xmlns:p14="http://schemas.microsoft.com/office/powerpoint/2010/main" val="397226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a:xfrm>
            <a:off x="457200" y="76200"/>
            <a:ext cx="8229600" cy="890511"/>
          </a:xfrm>
        </p:spPr>
        <p:txBody>
          <a:bodyPr/>
          <a:lstStyle/>
          <a:p>
            <a:r>
              <a:rPr lang="en-US" altLang="en-US" sz="3000" b="1" dirty="0">
                <a:ea typeface="ＭＳ Ｐゴシック" pitchFamily="34" charset="-128"/>
              </a:rPr>
              <a:t>Simple Harmonic Motion and Free Vibrations of Particles </a:t>
            </a:r>
            <a:r>
              <a:rPr lang="en-US" altLang="en-US" sz="1000" dirty="0">
                <a:ea typeface="ＭＳ Ｐゴシック" pitchFamily="34" charset="-128"/>
              </a:rPr>
              <a:t>1</a:t>
            </a:r>
            <a:endParaRPr lang="en-IN" sz="1000" dirty="0"/>
          </a:p>
        </p:txBody>
      </p:sp>
      <p:pic>
        <p:nvPicPr>
          <p:cNvPr id="2" name="Picture 1" descr="In a system with a mass suspended from a vertical spring, at the equilibrium position the force due to the weight is equal to the spring force.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219200"/>
            <a:ext cx="1889256" cy="2164057"/>
          </a:xfrm>
          <a:prstGeom prst="rect">
            <a:avLst/>
          </a:prstGeom>
        </p:spPr>
      </p:pic>
      <p:pic>
        <p:nvPicPr>
          <p:cNvPr id="5" name="Picture 4" descr="When the mass is not at the equilibrium position the sum of the spring force and weight acting on the mass cause it to accelerat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4085241"/>
            <a:ext cx="1858158" cy="2163159"/>
          </a:xfrm>
          <a:prstGeom prst="rect">
            <a:avLst/>
          </a:prstGeom>
        </p:spPr>
      </p:pic>
      <p:sp>
        <p:nvSpPr>
          <p:cNvPr id="3" name="Content Placeholder 2"/>
          <p:cNvSpPr>
            <a:spLocks noGrp="1"/>
          </p:cNvSpPr>
          <p:nvPr>
            <p:ph idx="1"/>
          </p:nvPr>
        </p:nvSpPr>
        <p:spPr>
          <a:xfrm>
            <a:off x="2209800" y="1143000"/>
            <a:ext cx="6781800" cy="990600"/>
          </a:xfrm>
        </p:spPr>
        <p:txBody>
          <a:bodyPr/>
          <a:lstStyle/>
          <a:p>
            <a:pPr marL="292608" indent="-292608">
              <a:spcBef>
                <a:spcPct val="50000"/>
              </a:spcBef>
              <a:buFontTx/>
              <a:buChar char="•"/>
            </a:pPr>
            <a:r>
              <a:rPr lang="en-US" altLang="en-US" sz="2000" dirty="0"/>
              <a:t>If a particle is displaced through a distance </a:t>
            </a:r>
            <a:r>
              <a:rPr lang="en-US" altLang="en-US" sz="2000" i="1" dirty="0" err="1"/>
              <a:t>x</a:t>
            </a:r>
            <a:r>
              <a:rPr lang="en-US" altLang="en-US" sz="2000" i="1" baseline="-25000" dirty="0" err="1"/>
              <a:t>m</a:t>
            </a:r>
            <a:r>
              <a:rPr lang="en-US" altLang="en-US" sz="2000" dirty="0"/>
              <a:t> from its equilibrium position and released with no velocity, the particle will undergo </a:t>
            </a:r>
            <a:r>
              <a:rPr lang="en-US" altLang="en-US" sz="2000" i="1" dirty="0"/>
              <a:t>simple harmonic motion</a:t>
            </a:r>
            <a:r>
              <a:rPr lang="en-US" altLang="en-US" sz="2000" dirty="0"/>
              <a:t>,</a:t>
            </a:r>
          </a:p>
        </p:txBody>
      </p:sp>
      <p:graphicFrame>
        <p:nvGraphicFramePr>
          <p:cNvPr id="10" name="Object 7"/>
          <p:cNvGraphicFramePr>
            <a:graphicFrameLocks noChangeAspect="1"/>
          </p:cNvGraphicFramePr>
          <p:nvPr>
            <p:extLst>
              <p:ext uri="{D42A27DB-BD31-4B8C-83A1-F6EECF244321}">
                <p14:modId xmlns:p14="http://schemas.microsoft.com/office/powerpoint/2010/main" val="1541248992"/>
              </p:ext>
            </p:extLst>
          </p:nvPr>
        </p:nvGraphicFramePr>
        <p:xfrm>
          <a:off x="3394364" y="2196458"/>
          <a:ext cx="2863273" cy="600364"/>
        </p:xfrm>
        <a:graphic>
          <a:graphicData uri="http://schemas.openxmlformats.org/presentationml/2006/ole">
            <mc:AlternateContent xmlns:mc="http://schemas.openxmlformats.org/markup-compatibility/2006">
              <mc:Choice xmlns:v="urn:schemas-microsoft-com:vml" Requires="v">
                <p:oleObj spid="_x0000_s90054" name="Equation" r:id="rId6" imgW="3149600" imgH="660400" progId="Equation.3">
                  <p:embed/>
                </p:oleObj>
              </mc:Choice>
              <mc:Fallback>
                <p:oleObj name="Equation" r:id="rId6" imgW="3149600" imgH="660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4364" y="2196458"/>
                        <a:ext cx="2863273" cy="600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Content Placeholder 3"/>
          <p:cNvSpPr>
            <a:spLocks noGrp="1"/>
          </p:cNvSpPr>
          <p:nvPr>
            <p:ph idx="13"/>
          </p:nvPr>
        </p:nvSpPr>
        <p:spPr>
          <a:xfrm>
            <a:off x="2209800" y="2864556"/>
            <a:ext cx="6781800" cy="361404"/>
          </a:xfrm>
        </p:spPr>
        <p:txBody>
          <a:bodyPr/>
          <a:lstStyle/>
          <a:p>
            <a:pPr marL="292608" indent="-292608">
              <a:spcBef>
                <a:spcPct val="50000"/>
              </a:spcBef>
              <a:buFontTx/>
              <a:buChar char="•"/>
            </a:pPr>
            <a:r>
              <a:rPr lang="en-US" altLang="en-US" sz="2000" dirty="0"/>
              <a:t>General solution is the sum of two </a:t>
            </a:r>
            <a:r>
              <a:rPr lang="en-US" altLang="en-US" sz="2000" i="1" dirty="0"/>
              <a:t>particular solutions</a:t>
            </a:r>
            <a:r>
              <a:rPr lang="en-US" altLang="en-US" sz="2000" dirty="0"/>
              <a:t>,</a:t>
            </a:r>
          </a:p>
        </p:txBody>
      </p:sp>
      <p:graphicFrame>
        <p:nvGraphicFramePr>
          <p:cNvPr id="11" name="Object 6"/>
          <p:cNvGraphicFramePr>
            <a:graphicFrameLocks noChangeAspect="1"/>
          </p:cNvGraphicFramePr>
          <p:nvPr>
            <p:extLst>
              <p:ext uri="{D42A27DB-BD31-4B8C-83A1-F6EECF244321}">
                <p14:modId xmlns:p14="http://schemas.microsoft.com/office/powerpoint/2010/main" val="3588295353"/>
              </p:ext>
            </p:extLst>
          </p:nvPr>
        </p:nvGraphicFramePr>
        <p:xfrm>
          <a:off x="3592105" y="3323676"/>
          <a:ext cx="3117274" cy="1016000"/>
        </p:xfrm>
        <a:graphic>
          <a:graphicData uri="http://schemas.openxmlformats.org/presentationml/2006/ole">
            <mc:AlternateContent xmlns:mc="http://schemas.openxmlformats.org/markup-compatibility/2006">
              <mc:Choice xmlns:v="urn:schemas-microsoft-com:vml" Requires="v">
                <p:oleObj spid="_x0000_s90055" name="Equation" r:id="rId8" imgW="3429000" imgH="1117600" progId="Equation.3">
                  <p:embed/>
                </p:oleObj>
              </mc:Choice>
              <mc:Fallback>
                <p:oleObj name="Equation" r:id="rId8" imgW="3429000" imgH="1117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2105" y="3323676"/>
                        <a:ext cx="3117274"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4"/>
          </p:nvPr>
        </p:nvSpPr>
        <p:spPr>
          <a:xfrm>
            <a:off x="2209800" y="4383256"/>
            <a:ext cx="6096000" cy="691515"/>
          </a:xfrm>
        </p:spPr>
        <p:txBody>
          <a:bodyPr/>
          <a:lstStyle/>
          <a:p>
            <a:pPr marL="292608" indent="-292608">
              <a:spcBef>
                <a:spcPct val="50000"/>
              </a:spcBef>
              <a:buFontTx/>
              <a:buChar char="•"/>
            </a:pPr>
            <a:r>
              <a:rPr lang="en-US" altLang="en-US" sz="2000" i="1" dirty="0"/>
              <a:t>x</a:t>
            </a:r>
            <a:r>
              <a:rPr lang="en-US" altLang="en-US" sz="2000" dirty="0"/>
              <a:t> is a </a:t>
            </a:r>
            <a:r>
              <a:rPr lang="en-US" altLang="en-US" sz="2000" i="1" dirty="0"/>
              <a:t>periodic function</a:t>
            </a:r>
            <a:r>
              <a:rPr lang="en-US" altLang="en-US" sz="2000" dirty="0"/>
              <a:t> and </a:t>
            </a:r>
            <a:r>
              <a:rPr lang="en-US" altLang="en-US" sz="2000" i="1" dirty="0" err="1">
                <a:latin typeface="Symbol" pitchFamily="18" charset="2"/>
              </a:rPr>
              <a:t>w</a:t>
            </a:r>
            <a:r>
              <a:rPr lang="en-US" altLang="en-US" sz="2000" i="1" baseline="-25000" dirty="0" err="1"/>
              <a:t>n</a:t>
            </a:r>
            <a:r>
              <a:rPr lang="en-US" altLang="en-US" sz="2000" dirty="0"/>
              <a:t> is the </a:t>
            </a:r>
            <a:r>
              <a:rPr lang="en-US" altLang="en-US" sz="2000" i="1" dirty="0"/>
              <a:t>natural circular frequency</a:t>
            </a:r>
            <a:r>
              <a:rPr lang="en-US" altLang="en-US" sz="2000" dirty="0"/>
              <a:t> of the motion.</a:t>
            </a:r>
          </a:p>
        </p:txBody>
      </p:sp>
      <p:sp>
        <p:nvSpPr>
          <p:cNvPr id="8" name="Content Placeholder 7"/>
          <p:cNvSpPr>
            <a:spLocks noGrp="1"/>
          </p:cNvSpPr>
          <p:nvPr>
            <p:ph idx="15"/>
          </p:nvPr>
        </p:nvSpPr>
        <p:spPr>
          <a:xfrm>
            <a:off x="2209800" y="5147788"/>
            <a:ext cx="6096000" cy="380241"/>
          </a:xfrm>
        </p:spPr>
        <p:txBody>
          <a:bodyPr/>
          <a:lstStyle/>
          <a:p>
            <a:pPr marL="292608" indent="-292608">
              <a:spcBef>
                <a:spcPct val="50000"/>
              </a:spcBef>
              <a:buFontTx/>
              <a:buChar char="•"/>
            </a:pPr>
            <a:r>
              <a:rPr lang="en-US" altLang="en-US" sz="2000" i="1" dirty="0"/>
              <a:t>C</a:t>
            </a:r>
            <a:r>
              <a:rPr lang="en-US" altLang="en-US" sz="2000" baseline="-25000" dirty="0"/>
              <a:t>1</a:t>
            </a:r>
            <a:r>
              <a:rPr lang="en-US" altLang="en-US" sz="2000" dirty="0"/>
              <a:t> and </a:t>
            </a:r>
            <a:r>
              <a:rPr lang="en-US" altLang="en-US" sz="2000" i="1" dirty="0"/>
              <a:t>C</a:t>
            </a:r>
            <a:r>
              <a:rPr lang="en-US" altLang="en-US" sz="2000" baseline="-25000" dirty="0"/>
              <a:t>2</a:t>
            </a:r>
            <a:r>
              <a:rPr lang="en-US" altLang="en-US" sz="2000" dirty="0"/>
              <a:t> are determined by the initial conditions:</a:t>
            </a:r>
          </a:p>
        </p:txBody>
      </p:sp>
      <p:graphicFrame>
        <p:nvGraphicFramePr>
          <p:cNvPr id="14" name="Object 4"/>
          <p:cNvGraphicFramePr>
            <a:graphicFrameLocks noChangeAspect="1"/>
          </p:cNvGraphicFramePr>
          <p:nvPr>
            <p:extLst>
              <p:ext uri="{D42A27DB-BD31-4B8C-83A1-F6EECF244321}">
                <p14:modId xmlns:p14="http://schemas.microsoft.com/office/powerpoint/2010/main" val="2356333589"/>
              </p:ext>
            </p:extLst>
          </p:nvPr>
        </p:nvGraphicFramePr>
        <p:xfrm>
          <a:off x="2729089" y="5624689"/>
          <a:ext cx="2997200" cy="330200"/>
        </p:xfrm>
        <a:graphic>
          <a:graphicData uri="http://schemas.openxmlformats.org/presentationml/2006/ole">
            <mc:AlternateContent xmlns:mc="http://schemas.openxmlformats.org/markup-compatibility/2006">
              <mc:Choice xmlns:v="urn:schemas-microsoft-com:vml" Requires="v">
                <p:oleObj spid="_x0000_s90056" name="Equation" r:id="rId10" imgW="2997200" imgH="330200" progId="Equation.3">
                  <p:embed/>
                </p:oleObj>
              </mc:Choice>
              <mc:Fallback>
                <p:oleObj name="Equation" r:id="rId10" imgW="2997200" imgH="330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9089" y="5624689"/>
                        <a:ext cx="2997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897512663"/>
              </p:ext>
            </p:extLst>
          </p:nvPr>
        </p:nvGraphicFramePr>
        <p:xfrm>
          <a:off x="7867650" y="5624689"/>
          <a:ext cx="838200" cy="330200"/>
        </p:xfrm>
        <a:graphic>
          <a:graphicData uri="http://schemas.openxmlformats.org/presentationml/2006/ole">
            <mc:AlternateContent xmlns:mc="http://schemas.openxmlformats.org/markup-compatibility/2006">
              <mc:Choice xmlns:v="urn:schemas-microsoft-com:vml" Requires="v">
                <p:oleObj spid="_x0000_s90057" name="Equation" r:id="rId12" imgW="838200" imgH="330200" progId="Equation.3">
                  <p:embed/>
                </p:oleObj>
              </mc:Choice>
              <mc:Fallback>
                <p:oleObj name="Equation" r:id="rId12" imgW="838200" imgH="330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67650" y="5624689"/>
                        <a:ext cx="838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488084194"/>
              </p:ext>
            </p:extLst>
          </p:nvPr>
        </p:nvGraphicFramePr>
        <p:xfrm>
          <a:off x="2743200" y="6091238"/>
          <a:ext cx="3962400" cy="330200"/>
        </p:xfrm>
        <a:graphic>
          <a:graphicData uri="http://schemas.openxmlformats.org/presentationml/2006/ole">
            <mc:AlternateContent xmlns:mc="http://schemas.openxmlformats.org/markup-compatibility/2006">
              <mc:Choice xmlns:v="urn:schemas-microsoft-com:vml" Requires="v">
                <p:oleObj spid="_x0000_s90058" name="Equation" r:id="rId14" imgW="3962400" imgH="330200" progId="Equation.3">
                  <p:embed/>
                </p:oleObj>
              </mc:Choice>
              <mc:Fallback>
                <p:oleObj name="Equation" r:id="rId14" imgW="3962400" imgH="330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43200" y="6091238"/>
                        <a:ext cx="39624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1701963880"/>
              </p:ext>
            </p:extLst>
          </p:nvPr>
        </p:nvGraphicFramePr>
        <p:xfrm>
          <a:off x="7543800" y="6091238"/>
          <a:ext cx="1231900" cy="330200"/>
        </p:xfrm>
        <a:graphic>
          <a:graphicData uri="http://schemas.openxmlformats.org/presentationml/2006/ole">
            <mc:AlternateContent xmlns:mc="http://schemas.openxmlformats.org/markup-compatibility/2006">
              <mc:Choice xmlns:v="urn:schemas-microsoft-com:vml" Requires="v">
                <p:oleObj spid="_x0000_s90059" name="Equation" r:id="rId16" imgW="1231366" imgH="330057" progId="Equation.3">
                  <p:embed/>
                </p:oleObj>
              </mc:Choice>
              <mc:Fallback>
                <p:oleObj name="Equation" r:id="rId16" imgW="1231366" imgH="330057"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43800" y="6091238"/>
                        <a:ext cx="1231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36112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900" dirty="0">
                <a:ea typeface="ＭＳ Ｐゴシック" pitchFamily="34" charset="-128"/>
              </a:rPr>
              <a:t>4</a:t>
            </a:r>
            <a:endParaRPr lang="en-US" dirty="0"/>
          </a:p>
        </p:txBody>
      </p:sp>
      <p:pic>
        <p:nvPicPr>
          <p:cNvPr id="8" name="Picture 7" descr="The drum housing is constrained to move only up and down, not side to side, by frictionless supports. Above and below the drum housing are vertical springs and dashpots connecting the drum housing to the frame of the washer. As the drum rotated, mass m_b revolves around a circle of radius 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59" y="1371600"/>
            <a:ext cx="3860841" cy="2021264"/>
          </a:xfrm>
          <a:prstGeom prst="rect">
            <a:avLst/>
          </a:prstGeom>
        </p:spPr>
      </p:pic>
      <p:sp>
        <p:nvSpPr>
          <p:cNvPr id="3" name="Content Placeholder 2"/>
          <p:cNvSpPr>
            <a:spLocks noGrp="1"/>
          </p:cNvSpPr>
          <p:nvPr>
            <p:ph idx="1"/>
          </p:nvPr>
        </p:nvSpPr>
        <p:spPr>
          <a:xfrm>
            <a:off x="4648200" y="963168"/>
            <a:ext cx="4038600" cy="1475232"/>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Determine the system natural frequency, damping constant, and the unbalanced force.</a:t>
            </a:r>
          </a:p>
        </p:txBody>
      </p:sp>
      <p:sp>
        <p:nvSpPr>
          <p:cNvPr id="6" name="Content Placeholder 5"/>
          <p:cNvSpPr>
            <a:spLocks noGrp="1"/>
          </p:cNvSpPr>
          <p:nvPr>
            <p:ph idx="13"/>
          </p:nvPr>
        </p:nvSpPr>
        <p:spPr>
          <a:xfrm>
            <a:off x="4648200" y="2514600"/>
            <a:ext cx="4267200" cy="662399"/>
          </a:xfrm>
        </p:spPr>
        <p:txBody>
          <a:bodyPr/>
          <a:lstStyle/>
          <a:p>
            <a:pPr marL="292608" indent="-292608">
              <a:buFont typeface="Arial" panose="020B0604020202020204" pitchFamily="34" charset="0"/>
              <a:buChar char="•"/>
            </a:pPr>
            <a:r>
              <a:rPr lang="en-US" altLang="en-US" sz="2000" dirty="0"/>
              <a:t>Determine the steady state response and the magnitude of the motion.</a:t>
            </a:r>
          </a:p>
        </p:txBody>
      </p:sp>
      <p:sp>
        <p:nvSpPr>
          <p:cNvPr id="7" name="Content Placeholder 6"/>
          <p:cNvSpPr>
            <a:spLocks noGrp="1"/>
          </p:cNvSpPr>
          <p:nvPr>
            <p:ph idx="14"/>
          </p:nvPr>
        </p:nvSpPr>
        <p:spPr>
          <a:xfrm>
            <a:off x="457200" y="4313849"/>
            <a:ext cx="7848600" cy="2163151"/>
          </a:xfrm>
        </p:spPr>
        <p:txBody>
          <a:bodyPr/>
          <a:lstStyle/>
          <a:p>
            <a:r>
              <a:rPr lang="en-US" altLang="en-US" sz="2000" dirty="0"/>
              <a:t>A simplified model of a washing machine is shown.  A bundle of wet clothes forms a mass </a:t>
            </a:r>
            <a:r>
              <a:rPr lang="en-US" altLang="en-US" sz="2000" i="1" dirty="0" err="1"/>
              <a:t>m</a:t>
            </a:r>
            <a:r>
              <a:rPr lang="en-US" altLang="en-US" sz="2000" i="1" baseline="-25000" dirty="0" err="1"/>
              <a:t>b</a:t>
            </a:r>
            <a:r>
              <a:rPr lang="en-US" altLang="en-US" sz="2000" dirty="0"/>
              <a:t> of 10 kg in the machine and causes a rotating unbalance. The rotating mass is 20 kg (including </a:t>
            </a:r>
            <a:r>
              <a:rPr lang="en-US" altLang="en-US" sz="2000" i="1" dirty="0" err="1"/>
              <a:t>m</a:t>
            </a:r>
            <a:r>
              <a:rPr lang="en-US" altLang="en-US" sz="2000" i="1" baseline="-25000" dirty="0" err="1"/>
              <a:t>b</a:t>
            </a:r>
            <a:r>
              <a:rPr lang="en-US" altLang="en-US" sz="2000" dirty="0"/>
              <a:t>) and the radius of the washer basket </a:t>
            </a:r>
            <a:r>
              <a:rPr lang="en-US" altLang="en-US" sz="2000" i="1" dirty="0"/>
              <a:t>e</a:t>
            </a:r>
            <a:r>
              <a:rPr lang="en-US" altLang="en-US" sz="2000" dirty="0"/>
              <a:t> is 25 cm. Knowing the washer has an equivalent spring constant </a:t>
            </a:r>
            <a:r>
              <a:rPr lang="en-US" altLang="en-US" sz="2000" i="1" dirty="0"/>
              <a:t>k</a:t>
            </a:r>
            <a:r>
              <a:rPr lang="en-US" altLang="en-US" sz="2000" dirty="0"/>
              <a:t> = 1000 N/m and damping ratio </a:t>
            </a:r>
            <a:r>
              <a:rPr lang="en-US" altLang="en-US" sz="2000" i="1" dirty="0"/>
              <a:t>z</a:t>
            </a:r>
            <a:r>
              <a:rPr lang="en-US" altLang="en-US" sz="2000" dirty="0"/>
              <a:t> = </a:t>
            </a:r>
            <a:r>
              <a:rPr lang="en-US" altLang="en-US" sz="2000" i="1" dirty="0"/>
              <a:t>c/c</a:t>
            </a:r>
            <a:r>
              <a:rPr lang="en-US" altLang="en-US" sz="2000" i="1" baseline="-25000" dirty="0"/>
              <a:t>c</a:t>
            </a:r>
            <a:r>
              <a:rPr lang="en-US" altLang="en-US" sz="2000" dirty="0"/>
              <a:t> = 0.05 and during the spin cycle the drum rotates at 250 rpm, determine the amplitude of the motion.</a:t>
            </a:r>
          </a:p>
        </p:txBody>
      </p:sp>
    </p:spTree>
    <p:extLst>
      <p:ext uri="{BB962C8B-B14F-4D97-AF65-F5344CB8AC3E}">
        <p14:creationId xmlns:p14="http://schemas.microsoft.com/office/powerpoint/2010/main" val="290634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900" dirty="0">
                <a:ea typeface="ＭＳ Ｐゴシック" pitchFamily="34" charset="-128"/>
              </a:rPr>
              <a:t>5</a:t>
            </a:r>
            <a:endParaRPr lang="en-US" dirty="0"/>
          </a:p>
        </p:txBody>
      </p:sp>
      <p:sp>
        <p:nvSpPr>
          <p:cNvPr id="3" name="Content Placeholder 2"/>
          <p:cNvSpPr>
            <a:spLocks noGrp="1"/>
          </p:cNvSpPr>
          <p:nvPr>
            <p:ph idx="1"/>
          </p:nvPr>
        </p:nvSpPr>
        <p:spPr>
          <a:xfrm>
            <a:off x="457200" y="990599"/>
            <a:ext cx="3810000" cy="877875"/>
          </a:xfrm>
        </p:spPr>
        <p:txBody>
          <a:bodyPr/>
          <a:lstStyle/>
          <a:p>
            <a:r>
              <a:rPr lang="en-US" altLang="en-US" sz="2000" b="1" dirty="0">
                <a:solidFill>
                  <a:srgbClr val="C00000"/>
                </a:solidFill>
              </a:rPr>
              <a:t>Modeling and Analysis:</a:t>
            </a:r>
          </a:p>
          <a:p>
            <a:r>
              <a:rPr lang="en-US" altLang="en-US" sz="2000" dirty="0"/>
              <a:t>Given: m= 20 kg, k = 1000 N/m,</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2469328934"/>
              </p:ext>
            </p:extLst>
          </p:nvPr>
        </p:nvGraphicFramePr>
        <p:xfrm>
          <a:off x="508276" y="1905000"/>
          <a:ext cx="1472650" cy="368163"/>
        </p:xfrm>
        <a:graphic>
          <a:graphicData uri="http://schemas.openxmlformats.org/presentationml/2006/ole">
            <mc:AlternateContent xmlns:mc="http://schemas.openxmlformats.org/markup-compatibility/2006">
              <mc:Choice xmlns:v="urn:schemas-microsoft-com:vml" Requires="v">
                <p:oleObj spid="_x0000_s244104" name="Equation" r:id="rId3" imgW="914400" imgH="228600" progId="Equation.DSMT4">
                  <p:embed/>
                </p:oleObj>
              </mc:Choice>
              <mc:Fallback>
                <p:oleObj name="Equation" r:id="rId3" imgW="914400" imgH="228600" progId="Equation.DSMT4">
                  <p:embed/>
                  <p:pic>
                    <p:nvPicPr>
                      <p:cNvPr id="0" name=""/>
                      <p:cNvPicPr/>
                      <p:nvPr/>
                    </p:nvPicPr>
                    <p:blipFill>
                      <a:blip r:embed="rId4"/>
                      <a:stretch>
                        <a:fillRect/>
                      </a:stretch>
                    </p:blipFill>
                    <p:spPr>
                      <a:xfrm>
                        <a:off x="508276" y="1905000"/>
                        <a:ext cx="1472650" cy="368163"/>
                      </a:xfrm>
                      <a:prstGeom prst="rect">
                        <a:avLst/>
                      </a:prstGeom>
                    </p:spPr>
                  </p:pic>
                </p:oleObj>
              </mc:Fallback>
            </mc:AlternateContent>
          </a:graphicData>
        </a:graphic>
      </p:graphicFrame>
      <p:sp>
        <p:nvSpPr>
          <p:cNvPr id="6" name="Content Placeholder 5"/>
          <p:cNvSpPr>
            <a:spLocks noGrp="1"/>
          </p:cNvSpPr>
          <p:nvPr>
            <p:ph idx="13"/>
          </p:nvPr>
        </p:nvSpPr>
        <p:spPr>
          <a:xfrm>
            <a:off x="1904999" y="1860170"/>
            <a:ext cx="2651993" cy="377851"/>
          </a:xfrm>
        </p:spPr>
        <p:txBody>
          <a:bodyPr/>
          <a:lstStyle/>
          <a:p>
            <a:r>
              <a:rPr lang="en-US" altLang="en-US" sz="2000" dirty="0"/>
              <a:t>e = 25 cm, </a:t>
            </a:r>
            <a:r>
              <a:rPr lang="en-US" altLang="en-US" sz="2000" dirty="0" err="1"/>
              <a:t>m</a:t>
            </a:r>
            <a:r>
              <a:rPr lang="en-US" altLang="en-US" sz="2000" baseline="-25000" dirty="0" err="1"/>
              <a:t>b</a:t>
            </a:r>
            <a:r>
              <a:rPr lang="en-US" altLang="en-US" sz="2000" dirty="0"/>
              <a:t>= 10 kg</a:t>
            </a:r>
          </a:p>
        </p:txBody>
      </p:sp>
      <p:sp>
        <p:nvSpPr>
          <p:cNvPr id="7" name="Content Placeholder 6"/>
          <p:cNvSpPr>
            <a:spLocks noGrp="1"/>
          </p:cNvSpPr>
          <p:nvPr>
            <p:ph idx="14"/>
          </p:nvPr>
        </p:nvSpPr>
        <p:spPr>
          <a:xfrm>
            <a:off x="457200" y="2240844"/>
            <a:ext cx="1219200" cy="374828"/>
          </a:xfrm>
        </p:spPr>
        <p:txBody>
          <a:bodyPr/>
          <a:lstStyle/>
          <a:p>
            <a:r>
              <a:rPr lang="en-US" altLang="en-US" sz="2000" dirty="0"/>
              <a:t>Find: </a:t>
            </a:r>
            <a:r>
              <a:rPr lang="en-US" altLang="en-US" sz="2000" i="1" dirty="0" err="1"/>
              <a:t>x</a:t>
            </a:r>
            <a:r>
              <a:rPr lang="en-US" altLang="en-US" sz="2000" baseline="-25000" dirty="0" err="1"/>
              <a:t>m</a:t>
            </a:r>
            <a:endParaRPr lang="en-US" altLang="en-US" sz="2000" baseline="-25000" dirty="0"/>
          </a:p>
        </p:txBody>
      </p:sp>
      <p:pic>
        <p:nvPicPr>
          <p:cNvPr id="19" name="Picture 18" descr="The drum housing is constrained to move only up and down, not side to side, by frictionless supports. Above and below the drum housing are vertical springs and dashpots connecting the drum housing to the frame of the washer. As the drum rotated, mass m_b revolves around a circle of radius e.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519" y="1407737"/>
            <a:ext cx="3860839" cy="2021263"/>
          </a:xfrm>
          <a:prstGeom prst="rect">
            <a:avLst/>
          </a:prstGeom>
        </p:spPr>
      </p:pic>
      <p:sp>
        <p:nvSpPr>
          <p:cNvPr id="8" name="Content Placeholder 7"/>
          <p:cNvSpPr>
            <a:spLocks noGrp="1"/>
          </p:cNvSpPr>
          <p:nvPr>
            <p:ph idx="15"/>
          </p:nvPr>
        </p:nvSpPr>
        <p:spPr>
          <a:xfrm>
            <a:off x="457200" y="2895600"/>
            <a:ext cx="4343400" cy="980049"/>
          </a:xfrm>
        </p:spPr>
        <p:txBody>
          <a:bodyPr/>
          <a:lstStyle/>
          <a:p>
            <a:r>
              <a:rPr lang="en-US" altLang="en-US" sz="2000" b="1" dirty="0">
                <a:solidFill>
                  <a:schemeClr val="bg2"/>
                </a:solidFill>
              </a:rPr>
              <a:t>Calculate the forced circular frequency and the natural circular frequency</a:t>
            </a:r>
          </a:p>
        </p:txBody>
      </p:sp>
      <p:graphicFrame>
        <p:nvGraphicFramePr>
          <p:cNvPr id="15" name="Object 4"/>
          <p:cNvGraphicFramePr>
            <a:graphicFrameLocks noChangeAspect="1"/>
          </p:cNvGraphicFramePr>
          <p:nvPr>
            <p:extLst>
              <p:ext uri="{D42A27DB-BD31-4B8C-83A1-F6EECF244321}">
                <p14:modId xmlns:p14="http://schemas.microsoft.com/office/powerpoint/2010/main" val="3305377133"/>
              </p:ext>
            </p:extLst>
          </p:nvPr>
        </p:nvGraphicFramePr>
        <p:xfrm>
          <a:off x="1181100" y="3962400"/>
          <a:ext cx="2928938" cy="623888"/>
        </p:xfrm>
        <a:graphic>
          <a:graphicData uri="http://schemas.openxmlformats.org/presentationml/2006/ole">
            <mc:AlternateContent xmlns:mc="http://schemas.openxmlformats.org/markup-compatibility/2006">
              <mc:Choice xmlns:v="urn:schemas-microsoft-com:vml" Requires="v">
                <p:oleObj spid="_x0000_s244105" name="Equation" r:id="rId6" imgW="1650960" imgH="355320" progId="Equation.DSMT4">
                  <p:embed/>
                </p:oleObj>
              </mc:Choice>
              <mc:Fallback>
                <p:oleObj name="Equation" r:id="rId6" imgW="1650960" imgH="355320" progId="Equation.DSMT4">
                  <p:embed/>
                  <p:pic>
                    <p:nvPicPr>
                      <p:cNvPr id="0" name=""/>
                      <p:cNvPicPr>
                        <a:picLocks noChangeAspect="1" noChangeArrowheads="1"/>
                      </p:cNvPicPr>
                      <p:nvPr/>
                    </p:nvPicPr>
                    <p:blipFill>
                      <a:blip r:embed="rId7"/>
                      <a:srcRect/>
                      <a:stretch>
                        <a:fillRect/>
                      </a:stretch>
                    </p:blipFill>
                    <p:spPr bwMode="auto">
                      <a:xfrm>
                        <a:off x="1181100" y="3962400"/>
                        <a:ext cx="2928938"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2854868675"/>
              </p:ext>
            </p:extLst>
          </p:nvPr>
        </p:nvGraphicFramePr>
        <p:xfrm>
          <a:off x="5122863" y="3862388"/>
          <a:ext cx="3289300" cy="690562"/>
        </p:xfrm>
        <a:graphic>
          <a:graphicData uri="http://schemas.openxmlformats.org/presentationml/2006/ole">
            <mc:AlternateContent xmlns:mc="http://schemas.openxmlformats.org/markup-compatibility/2006">
              <mc:Choice xmlns:v="urn:schemas-microsoft-com:vml" Requires="v">
                <p:oleObj spid="_x0000_s244106" name="Equation" r:id="rId8" imgW="1854200" imgH="393700" progId="Equation.DSMT4">
                  <p:embed/>
                </p:oleObj>
              </mc:Choice>
              <mc:Fallback>
                <p:oleObj name="Equation" r:id="rId8" imgW="1854200" imgH="393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2863" y="3862388"/>
                        <a:ext cx="32893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Content Placeholder 8"/>
          <p:cNvSpPr>
            <a:spLocks noGrp="1"/>
          </p:cNvSpPr>
          <p:nvPr>
            <p:ph idx="16"/>
          </p:nvPr>
        </p:nvSpPr>
        <p:spPr>
          <a:xfrm>
            <a:off x="457200" y="4667955"/>
            <a:ext cx="8229600" cy="377851"/>
          </a:xfrm>
        </p:spPr>
        <p:txBody>
          <a:bodyPr/>
          <a:lstStyle/>
          <a:p>
            <a:r>
              <a:rPr lang="en-US" altLang="en-US" sz="2000" b="1" dirty="0">
                <a:solidFill>
                  <a:schemeClr val="bg2"/>
                </a:solidFill>
              </a:rPr>
              <a:t>Calculate the critical damping constant </a:t>
            </a:r>
            <a:r>
              <a:rPr lang="en-US" altLang="en-US" sz="2000" b="1" i="1" dirty="0">
                <a:solidFill>
                  <a:schemeClr val="bg2"/>
                </a:solidFill>
              </a:rPr>
              <a:t>c</a:t>
            </a:r>
            <a:r>
              <a:rPr lang="en-US" altLang="en-US" sz="2000" b="1" i="1" baseline="-25000" dirty="0">
                <a:solidFill>
                  <a:schemeClr val="bg2"/>
                </a:solidFill>
              </a:rPr>
              <a:t>c</a:t>
            </a:r>
            <a:r>
              <a:rPr lang="en-US" altLang="en-US" sz="2000" b="1" dirty="0">
                <a:solidFill>
                  <a:schemeClr val="bg2"/>
                </a:solidFill>
              </a:rPr>
              <a:t> and the damping constant </a:t>
            </a:r>
            <a:r>
              <a:rPr lang="en-US" altLang="en-US" sz="2000" b="1" i="1" dirty="0">
                <a:solidFill>
                  <a:schemeClr val="bg2"/>
                </a:solidFill>
              </a:rPr>
              <a:t>c</a:t>
            </a:r>
          </a:p>
        </p:txBody>
      </p:sp>
      <p:graphicFrame>
        <p:nvGraphicFramePr>
          <p:cNvPr id="17" name="Object 9"/>
          <p:cNvGraphicFramePr>
            <a:graphicFrameLocks noChangeAspect="1"/>
          </p:cNvGraphicFramePr>
          <p:nvPr>
            <p:extLst>
              <p:ext uri="{D42A27DB-BD31-4B8C-83A1-F6EECF244321}">
                <p14:modId xmlns:p14="http://schemas.microsoft.com/office/powerpoint/2010/main" val="3152517502"/>
              </p:ext>
            </p:extLst>
          </p:nvPr>
        </p:nvGraphicFramePr>
        <p:xfrm>
          <a:off x="1431925" y="5132388"/>
          <a:ext cx="4340225" cy="420687"/>
        </p:xfrm>
        <a:graphic>
          <a:graphicData uri="http://schemas.openxmlformats.org/presentationml/2006/ole">
            <mc:AlternateContent xmlns:mc="http://schemas.openxmlformats.org/markup-compatibility/2006">
              <mc:Choice xmlns:v="urn:schemas-microsoft-com:vml" Requires="v">
                <p:oleObj spid="_x0000_s244107" name="Equation" r:id="rId10" imgW="2450880" imgH="241200" progId="Equation.DSMT4">
                  <p:embed/>
                </p:oleObj>
              </mc:Choice>
              <mc:Fallback>
                <p:oleObj name="Equation" r:id="rId10" imgW="2450880" imgH="241200" progId="Equation.DSMT4">
                  <p:embed/>
                  <p:pic>
                    <p:nvPicPr>
                      <p:cNvPr id="0" name=""/>
                      <p:cNvPicPr>
                        <a:picLocks noChangeAspect="1" noChangeArrowheads="1"/>
                      </p:cNvPicPr>
                      <p:nvPr/>
                    </p:nvPicPr>
                    <p:blipFill>
                      <a:blip r:embed="rId11"/>
                      <a:srcRect/>
                      <a:stretch>
                        <a:fillRect/>
                      </a:stretch>
                    </p:blipFill>
                    <p:spPr bwMode="auto">
                      <a:xfrm>
                        <a:off x="1431925" y="5132388"/>
                        <a:ext cx="434022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1"/>
          <p:cNvGraphicFramePr>
            <a:graphicFrameLocks noChangeAspect="1"/>
          </p:cNvGraphicFramePr>
          <p:nvPr>
            <p:extLst>
              <p:ext uri="{D42A27DB-BD31-4B8C-83A1-F6EECF244321}">
                <p14:modId xmlns:p14="http://schemas.microsoft.com/office/powerpoint/2010/main" val="244081816"/>
              </p:ext>
            </p:extLst>
          </p:nvPr>
        </p:nvGraphicFramePr>
        <p:xfrm>
          <a:off x="1458913" y="5661025"/>
          <a:ext cx="4370387" cy="792163"/>
        </p:xfrm>
        <a:graphic>
          <a:graphicData uri="http://schemas.openxmlformats.org/presentationml/2006/ole">
            <mc:AlternateContent xmlns:mc="http://schemas.openxmlformats.org/markup-compatibility/2006">
              <mc:Choice xmlns:v="urn:schemas-microsoft-com:vml" Requires="v">
                <p:oleObj spid="_x0000_s244108" name="Equation" r:id="rId12" imgW="2463480" imgH="444240" progId="Equation.DSMT4">
                  <p:embed/>
                </p:oleObj>
              </mc:Choice>
              <mc:Fallback>
                <p:oleObj name="Equation" r:id="rId12" imgW="2463480" imgH="444240" progId="Equation.DSMT4">
                  <p:embed/>
                  <p:pic>
                    <p:nvPicPr>
                      <p:cNvPr id="0" name=""/>
                      <p:cNvPicPr>
                        <a:picLocks noChangeAspect="1" noChangeArrowheads="1"/>
                      </p:cNvPicPr>
                      <p:nvPr/>
                    </p:nvPicPr>
                    <p:blipFill>
                      <a:blip r:embed="rId13"/>
                      <a:srcRect/>
                      <a:stretch>
                        <a:fillRect/>
                      </a:stretch>
                    </p:blipFill>
                    <p:spPr bwMode="auto">
                      <a:xfrm>
                        <a:off x="1458913" y="5661025"/>
                        <a:ext cx="43703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0368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900" dirty="0">
                <a:ea typeface="ＭＳ Ｐゴシック" pitchFamily="34" charset="-128"/>
              </a:rPr>
              <a:t>6</a:t>
            </a:r>
            <a:endParaRPr lang="en-US" dirty="0"/>
          </a:p>
        </p:txBody>
      </p:sp>
      <p:sp>
        <p:nvSpPr>
          <p:cNvPr id="3" name="Content Placeholder 2"/>
          <p:cNvSpPr>
            <a:spLocks noGrp="1"/>
          </p:cNvSpPr>
          <p:nvPr>
            <p:ph idx="1"/>
          </p:nvPr>
        </p:nvSpPr>
        <p:spPr>
          <a:xfrm>
            <a:off x="457200" y="990600"/>
            <a:ext cx="8229600" cy="381000"/>
          </a:xfrm>
        </p:spPr>
        <p:txBody>
          <a:bodyPr/>
          <a:lstStyle/>
          <a:p>
            <a:r>
              <a:rPr lang="en-US" altLang="en-US" sz="2000" b="1" dirty="0">
                <a:solidFill>
                  <a:srgbClr val="C00000"/>
                </a:solidFill>
              </a:rPr>
              <a:t>Calculate the unbalanced force caused by the wet clothes</a:t>
            </a:r>
          </a:p>
        </p:txBody>
      </p:sp>
      <p:graphicFrame>
        <p:nvGraphicFramePr>
          <p:cNvPr id="11" name="Object 13"/>
          <p:cNvGraphicFramePr>
            <a:graphicFrameLocks noChangeAspect="1"/>
          </p:cNvGraphicFramePr>
          <p:nvPr>
            <p:extLst>
              <p:ext uri="{D42A27DB-BD31-4B8C-83A1-F6EECF244321}">
                <p14:modId xmlns:p14="http://schemas.microsoft.com/office/powerpoint/2010/main" val="478835987"/>
              </p:ext>
            </p:extLst>
          </p:nvPr>
        </p:nvGraphicFramePr>
        <p:xfrm>
          <a:off x="650875" y="1576388"/>
          <a:ext cx="4678363" cy="862012"/>
        </p:xfrm>
        <a:graphic>
          <a:graphicData uri="http://schemas.openxmlformats.org/presentationml/2006/ole">
            <mc:AlternateContent xmlns:mc="http://schemas.openxmlformats.org/markup-compatibility/2006">
              <mc:Choice xmlns:v="urn:schemas-microsoft-com:vml" Requires="v">
                <p:oleObj spid="_x0000_s245042" name="Equation" r:id="rId3" imgW="2641320" imgH="482400" progId="Equation.DSMT4">
                  <p:embed/>
                </p:oleObj>
              </mc:Choice>
              <mc:Fallback>
                <p:oleObj name="Equation" r:id="rId3" imgW="2641320" imgH="482400" progId="Equation.DSMT4">
                  <p:embed/>
                  <p:pic>
                    <p:nvPicPr>
                      <p:cNvPr id="0" name=""/>
                      <p:cNvPicPr>
                        <a:picLocks noChangeAspect="1" noChangeArrowheads="1"/>
                      </p:cNvPicPr>
                      <p:nvPr/>
                    </p:nvPicPr>
                    <p:blipFill>
                      <a:blip r:embed="rId4"/>
                      <a:srcRect/>
                      <a:stretch>
                        <a:fillRect/>
                      </a:stretch>
                    </p:blipFill>
                    <p:spPr bwMode="auto">
                      <a:xfrm>
                        <a:off x="650875" y="1576388"/>
                        <a:ext cx="4678363"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546" y="1828800"/>
            <a:ext cx="3509854" cy="1837512"/>
          </a:xfrm>
          <a:prstGeom prst="rect">
            <a:avLst/>
          </a:prstGeom>
        </p:spPr>
      </p:pic>
      <p:sp>
        <p:nvSpPr>
          <p:cNvPr id="6" name="Content Placeholder 5"/>
          <p:cNvSpPr>
            <a:spLocks noGrp="1"/>
          </p:cNvSpPr>
          <p:nvPr>
            <p:ph idx="13"/>
          </p:nvPr>
        </p:nvSpPr>
        <p:spPr>
          <a:xfrm>
            <a:off x="533400" y="2705100"/>
            <a:ext cx="4267200" cy="419100"/>
          </a:xfrm>
        </p:spPr>
        <p:txBody>
          <a:bodyPr/>
          <a:lstStyle/>
          <a:p>
            <a:r>
              <a:rPr lang="en-US" altLang="en-US" sz="2000" b="1" dirty="0">
                <a:solidFill>
                  <a:srgbClr val="C00000"/>
                </a:solidFill>
              </a:rPr>
              <a:t>Use Equation 19.52 to determine </a:t>
            </a:r>
            <a:r>
              <a:rPr lang="en-US" altLang="en-US" sz="2000" b="1" i="1" dirty="0" err="1">
                <a:solidFill>
                  <a:srgbClr val="C00000"/>
                </a:solidFill>
              </a:rPr>
              <a:t>x</a:t>
            </a:r>
            <a:r>
              <a:rPr lang="en-US" altLang="en-US" sz="2000" b="1" i="1" baseline="-25000" dirty="0" err="1">
                <a:solidFill>
                  <a:srgbClr val="C00000"/>
                </a:solidFill>
              </a:rPr>
              <a:t>m</a:t>
            </a:r>
            <a:endParaRPr lang="en-US" altLang="en-US" sz="2000" b="1" i="1" baseline="-25000" dirty="0">
              <a:solidFill>
                <a:srgbClr val="C0000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184151396"/>
              </p:ext>
            </p:extLst>
          </p:nvPr>
        </p:nvGraphicFramePr>
        <p:xfrm>
          <a:off x="1071563" y="3276600"/>
          <a:ext cx="2430462" cy="404813"/>
        </p:xfrm>
        <a:graphic>
          <a:graphicData uri="http://schemas.openxmlformats.org/presentationml/2006/ole">
            <mc:AlternateContent xmlns:mc="http://schemas.openxmlformats.org/markup-compatibility/2006">
              <mc:Choice xmlns:v="urn:schemas-microsoft-com:vml" Requires="v">
                <p:oleObj spid="_x0000_s245043" name="Equation" r:id="rId6" imgW="1371600" imgH="228600" progId="Equation.DSMT4">
                  <p:embed/>
                </p:oleObj>
              </mc:Choice>
              <mc:Fallback>
                <p:oleObj name="Equation" r:id="rId6" imgW="1371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1563" y="3276600"/>
                        <a:ext cx="24304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71730199"/>
              </p:ext>
            </p:extLst>
          </p:nvPr>
        </p:nvGraphicFramePr>
        <p:xfrm>
          <a:off x="714375" y="3863975"/>
          <a:ext cx="5597525" cy="2525713"/>
        </p:xfrm>
        <a:graphic>
          <a:graphicData uri="http://schemas.openxmlformats.org/presentationml/2006/ole">
            <mc:AlternateContent xmlns:mc="http://schemas.openxmlformats.org/markup-compatibility/2006">
              <mc:Choice xmlns:v="urn:schemas-microsoft-com:vml" Requires="v">
                <p:oleObj spid="_x0000_s245044" name="Equation" r:id="rId8" imgW="3162240" imgH="1422360" progId="Equation.DSMT4">
                  <p:embed/>
                </p:oleObj>
              </mc:Choice>
              <mc:Fallback>
                <p:oleObj name="Equation" r:id="rId8" imgW="3162240" imgH="1422360" progId="Equation.DSMT4">
                  <p:embed/>
                  <p:pic>
                    <p:nvPicPr>
                      <p:cNvPr id="0" name=""/>
                      <p:cNvPicPr>
                        <a:picLocks noChangeAspect="1" noChangeArrowheads="1"/>
                      </p:cNvPicPr>
                      <p:nvPr/>
                    </p:nvPicPr>
                    <p:blipFill>
                      <a:blip r:embed="rId9"/>
                      <a:srcRect/>
                      <a:stretch>
                        <a:fillRect/>
                      </a:stretch>
                    </p:blipFill>
                    <p:spPr bwMode="auto">
                      <a:xfrm>
                        <a:off x="714375" y="3863975"/>
                        <a:ext cx="5597525"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69937684"/>
              </p:ext>
            </p:extLst>
          </p:nvPr>
        </p:nvGraphicFramePr>
        <p:xfrm>
          <a:off x="6873875" y="5081588"/>
          <a:ext cx="1503363" cy="354012"/>
        </p:xfrm>
        <a:graphic>
          <a:graphicData uri="http://schemas.openxmlformats.org/presentationml/2006/ole">
            <mc:AlternateContent xmlns:mc="http://schemas.openxmlformats.org/markup-compatibility/2006">
              <mc:Choice xmlns:v="urn:schemas-microsoft-com:vml" Requires="v">
                <p:oleObj spid="_x0000_s245045" name="Equation" r:id="rId10" imgW="850531" imgH="203112" progId="Equation.DSMT4">
                  <p:embed/>
                </p:oleObj>
              </mc:Choice>
              <mc:Fallback>
                <p:oleObj name="Equation" r:id="rId10" imgW="850531"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3875" y="5081588"/>
                        <a:ext cx="150336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5349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11</a:t>
            </a:r>
            <a:endParaRPr lang="en-US" dirty="0"/>
          </a:p>
        </p:txBody>
      </p:sp>
      <p:sp>
        <p:nvSpPr>
          <p:cNvPr id="3" name="Content Placeholder 2"/>
          <p:cNvSpPr>
            <a:spLocks noGrp="1"/>
          </p:cNvSpPr>
          <p:nvPr>
            <p:ph idx="1"/>
          </p:nvPr>
        </p:nvSpPr>
        <p:spPr>
          <a:xfrm>
            <a:off x="457200" y="1066800"/>
            <a:ext cx="3829946" cy="669386"/>
          </a:xfrm>
        </p:spPr>
        <p:txBody>
          <a:bodyPr/>
          <a:lstStyle/>
          <a:p>
            <a:r>
              <a:rPr lang="en-US" altLang="en-US" sz="2000" b="1" dirty="0">
                <a:solidFill>
                  <a:srgbClr val="C00000"/>
                </a:solidFill>
              </a:rPr>
              <a:t>The following parameters were found in the previous problem:</a:t>
            </a:r>
          </a:p>
        </p:txBody>
      </p:sp>
      <p:graphicFrame>
        <p:nvGraphicFramePr>
          <p:cNvPr id="16" name="Object 1"/>
          <p:cNvGraphicFramePr>
            <a:graphicFrameLocks noChangeAspect="1"/>
          </p:cNvGraphicFramePr>
          <p:nvPr>
            <p:extLst>
              <p:ext uri="{D42A27DB-BD31-4B8C-83A1-F6EECF244321}">
                <p14:modId xmlns:p14="http://schemas.microsoft.com/office/powerpoint/2010/main" val="439980786"/>
              </p:ext>
            </p:extLst>
          </p:nvPr>
        </p:nvGraphicFramePr>
        <p:xfrm>
          <a:off x="735013" y="2189163"/>
          <a:ext cx="1668462" cy="401637"/>
        </p:xfrm>
        <a:graphic>
          <a:graphicData uri="http://schemas.openxmlformats.org/presentationml/2006/ole">
            <mc:AlternateContent xmlns:mc="http://schemas.openxmlformats.org/markup-compatibility/2006">
              <mc:Choice xmlns:v="urn:schemas-microsoft-com:vml" Requires="v">
                <p:oleObj spid="_x0000_s246132" name="Equation" r:id="rId3" imgW="939600" imgH="228600" progId="Equation.DSMT4">
                  <p:embed/>
                </p:oleObj>
              </mc:Choice>
              <mc:Fallback>
                <p:oleObj name="Equation" r:id="rId3" imgW="939600" imgH="228600" progId="Equation.DSMT4">
                  <p:embed/>
                  <p:pic>
                    <p:nvPicPr>
                      <p:cNvPr id="0" name=""/>
                      <p:cNvPicPr>
                        <a:picLocks noChangeAspect="1" noChangeArrowheads="1"/>
                      </p:cNvPicPr>
                      <p:nvPr/>
                    </p:nvPicPr>
                    <p:blipFill>
                      <a:blip r:embed="rId4"/>
                      <a:srcRect/>
                      <a:stretch>
                        <a:fillRect/>
                      </a:stretch>
                    </p:blipFill>
                    <p:spPr bwMode="auto">
                      <a:xfrm>
                        <a:off x="735013" y="2189163"/>
                        <a:ext cx="166846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3033114575"/>
              </p:ext>
            </p:extLst>
          </p:nvPr>
        </p:nvGraphicFramePr>
        <p:xfrm>
          <a:off x="2730500" y="2257425"/>
          <a:ext cx="787400" cy="333375"/>
        </p:xfrm>
        <a:graphic>
          <a:graphicData uri="http://schemas.openxmlformats.org/presentationml/2006/ole">
            <mc:AlternateContent xmlns:mc="http://schemas.openxmlformats.org/markup-compatibility/2006">
              <mc:Choice xmlns:v="urn:schemas-microsoft-com:vml" Requires="v">
                <p:oleObj spid="_x0000_s246133" name="Equation" r:id="rId5" imgW="444240" imgH="190440" progId="Equation.DSMT4">
                  <p:embed/>
                </p:oleObj>
              </mc:Choice>
              <mc:Fallback>
                <p:oleObj name="Equation" r:id="rId5" imgW="444240" imgH="190440" progId="Equation.DSMT4">
                  <p:embed/>
                  <p:pic>
                    <p:nvPicPr>
                      <p:cNvPr id="0" name=""/>
                      <p:cNvPicPr>
                        <a:picLocks noChangeAspect="1" noChangeArrowheads="1"/>
                      </p:cNvPicPr>
                      <p:nvPr/>
                    </p:nvPicPr>
                    <p:blipFill>
                      <a:blip r:embed="rId6"/>
                      <a:srcRect/>
                      <a:stretch>
                        <a:fillRect/>
                      </a:stretch>
                    </p:blipFill>
                    <p:spPr bwMode="auto">
                      <a:xfrm>
                        <a:off x="2730500" y="2257425"/>
                        <a:ext cx="787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155103810"/>
              </p:ext>
            </p:extLst>
          </p:nvPr>
        </p:nvGraphicFramePr>
        <p:xfrm>
          <a:off x="735013" y="2692400"/>
          <a:ext cx="1735137" cy="355600"/>
        </p:xfrm>
        <a:graphic>
          <a:graphicData uri="http://schemas.openxmlformats.org/presentationml/2006/ole">
            <mc:AlternateContent xmlns:mc="http://schemas.openxmlformats.org/markup-compatibility/2006">
              <mc:Choice xmlns:v="urn:schemas-microsoft-com:vml" Requires="v">
                <p:oleObj spid="_x0000_s246134" name="Equation" r:id="rId7" imgW="977760" imgH="203040" progId="Equation.DSMT4">
                  <p:embed/>
                </p:oleObj>
              </mc:Choice>
              <mc:Fallback>
                <p:oleObj name="Equation" r:id="rId7" imgW="977760" imgH="203040" progId="Equation.DSMT4">
                  <p:embed/>
                  <p:pic>
                    <p:nvPicPr>
                      <p:cNvPr id="0" name=""/>
                      <p:cNvPicPr>
                        <a:picLocks noChangeAspect="1" noChangeArrowheads="1"/>
                      </p:cNvPicPr>
                      <p:nvPr/>
                    </p:nvPicPr>
                    <p:blipFill>
                      <a:blip r:embed="rId8"/>
                      <a:srcRect/>
                      <a:stretch>
                        <a:fillRect/>
                      </a:stretch>
                    </p:blipFill>
                    <p:spPr bwMode="auto">
                      <a:xfrm>
                        <a:off x="735013" y="2692400"/>
                        <a:ext cx="17351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76946" y="1828800"/>
            <a:ext cx="3509854" cy="1837512"/>
          </a:xfrm>
          <a:prstGeom prst="rect">
            <a:avLst/>
          </a:prstGeom>
        </p:spPr>
      </p:pic>
      <p:sp>
        <p:nvSpPr>
          <p:cNvPr id="6" name="Content Placeholder 5"/>
          <p:cNvSpPr>
            <a:spLocks noGrp="1"/>
          </p:cNvSpPr>
          <p:nvPr>
            <p:ph idx="13"/>
          </p:nvPr>
        </p:nvSpPr>
        <p:spPr>
          <a:xfrm>
            <a:off x="762000" y="3328640"/>
            <a:ext cx="3200400" cy="405160"/>
          </a:xfrm>
        </p:spPr>
        <p:txBody>
          <a:bodyPr/>
          <a:lstStyle/>
          <a:p>
            <a:r>
              <a:rPr lang="en-US" altLang="en-US" sz="2000" b="1" dirty="0">
                <a:solidFill>
                  <a:srgbClr val="C00000"/>
                </a:solidFill>
              </a:rPr>
              <a:t>What would happen to the</a:t>
            </a:r>
            <a:endParaRPr lang="en-US" sz="2000" dirty="0">
              <a:solidFill>
                <a:srgbClr val="C00000"/>
              </a:solidFill>
            </a:endParaRPr>
          </a:p>
        </p:txBody>
      </p:sp>
      <p:sp>
        <p:nvSpPr>
          <p:cNvPr id="7" name="Content Placeholder 6"/>
          <p:cNvSpPr>
            <a:spLocks noGrp="1"/>
          </p:cNvSpPr>
          <p:nvPr>
            <p:ph idx="14"/>
          </p:nvPr>
        </p:nvSpPr>
        <p:spPr>
          <a:xfrm>
            <a:off x="781755" y="3657600"/>
            <a:ext cx="1345606" cy="343501"/>
          </a:xfrm>
        </p:spPr>
        <p:txBody>
          <a:bodyPr/>
          <a:lstStyle/>
          <a:p>
            <a:r>
              <a:rPr lang="en-US" altLang="en-US" sz="2000" b="1" dirty="0">
                <a:solidFill>
                  <a:srgbClr val="C00000"/>
                </a:solidFill>
              </a:rPr>
              <a:t>amplitude</a:t>
            </a:r>
            <a:endParaRPr lang="en-US" sz="2000" dirty="0">
              <a:solidFill>
                <a:srgbClr val="C00000"/>
              </a:solidFill>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436657680"/>
              </p:ext>
            </p:extLst>
          </p:nvPr>
        </p:nvGraphicFramePr>
        <p:xfrm>
          <a:off x="2020325" y="3614377"/>
          <a:ext cx="408354" cy="490025"/>
        </p:xfrm>
        <a:graphic>
          <a:graphicData uri="http://schemas.openxmlformats.org/presentationml/2006/ole">
            <mc:AlternateContent xmlns:mc="http://schemas.openxmlformats.org/markup-compatibility/2006">
              <mc:Choice xmlns:v="urn:schemas-microsoft-com:vml" Requires="v">
                <p:oleObj spid="_x0000_s246135" name="Equation" r:id="rId10" imgW="190440" imgH="228600" progId="Equation.DSMT4">
                  <p:embed/>
                </p:oleObj>
              </mc:Choice>
              <mc:Fallback>
                <p:oleObj name="Equation" r:id="rId10" imgW="190440" imgH="228600" progId="Equation.DSMT4">
                  <p:embed/>
                  <p:pic>
                    <p:nvPicPr>
                      <p:cNvPr id="0" name=""/>
                      <p:cNvPicPr/>
                      <p:nvPr/>
                    </p:nvPicPr>
                    <p:blipFill>
                      <a:blip r:embed="rId11"/>
                      <a:stretch>
                        <a:fillRect/>
                      </a:stretch>
                    </p:blipFill>
                    <p:spPr>
                      <a:xfrm>
                        <a:off x="2020325" y="3614377"/>
                        <a:ext cx="408354" cy="490025"/>
                      </a:xfrm>
                      <a:prstGeom prst="rect">
                        <a:avLst/>
                      </a:prstGeom>
                    </p:spPr>
                  </p:pic>
                </p:oleObj>
              </mc:Fallback>
            </mc:AlternateContent>
          </a:graphicData>
        </a:graphic>
      </p:graphicFrame>
      <p:sp>
        <p:nvSpPr>
          <p:cNvPr id="8" name="Content Placeholder 7"/>
          <p:cNvSpPr>
            <a:spLocks noGrp="1"/>
          </p:cNvSpPr>
          <p:nvPr>
            <p:ph idx="15"/>
          </p:nvPr>
        </p:nvSpPr>
        <p:spPr>
          <a:xfrm>
            <a:off x="2365260" y="3630188"/>
            <a:ext cx="1628184" cy="343501"/>
          </a:xfrm>
        </p:spPr>
        <p:txBody>
          <a:bodyPr/>
          <a:lstStyle/>
          <a:p>
            <a:r>
              <a:rPr lang="en-US" altLang="en-US" sz="2000" b="1" dirty="0">
                <a:solidFill>
                  <a:srgbClr val="C00000"/>
                </a:solidFill>
              </a:rPr>
              <a:t>if the forcing</a:t>
            </a:r>
            <a:endParaRPr lang="en-US" sz="2000" dirty="0">
              <a:solidFill>
                <a:srgbClr val="C00000"/>
              </a:solidFill>
            </a:endParaRPr>
          </a:p>
        </p:txBody>
      </p:sp>
      <p:sp>
        <p:nvSpPr>
          <p:cNvPr id="9" name="Content Placeholder 8"/>
          <p:cNvSpPr>
            <a:spLocks noGrp="1"/>
          </p:cNvSpPr>
          <p:nvPr>
            <p:ph idx="16"/>
          </p:nvPr>
        </p:nvSpPr>
        <p:spPr>
          <a:xfrm>
            <a:off x="762000" y="3962400"/>
            <a:ext cx="1345606" cy="343501"/>
          </a:xfrm>
        </p:spPr>
        <p:txBody>
          <a:bodyPr/>
          <a:lstStyle/>
          <a:p>
            <a:r>
              <a:rPr lang="en-US" altLang="en-US" sz="2000" b="1" dirty="0">
                <a:solidFill>
                  <a:srgbClr val="C00000"/>
                </a:solidFill>
              </a:rPr>
              <a:t>frequency</a:t>
            </a:r>
            <a:endParaRPr lang="en-US" sz="2000" dirty="0">
              <a:solidFill>
                <a:srgbClr val="C00000"/>
              </a:solidFil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1531895429"/>
              </p:ext>
            </p:extLst>
          </p:nvPr>
        </p:nvGraphicFramePr>
        <p:xfrm>
          <a:off x="1961010" y="3987801"/>
          <a:ext cx="395980" cy="470226"/>
        </p:xfrm>
        <a:graphic>
          <a:graphicData uri="http://schemas.openxmlformats.org/presentationml/2006/ole">
            <mc:AlternateContent xmlns:mc="http://schemas.openxmlformats.org/markup-compatibility/2006">
              <mc:Choice xmlns:v="urn:schemas-microsoft-com:vml" Requires="v">
                <p:oleObj spid="_x0000_s246136" name="Equation" r:id="rId12" imgW="203040" imgH="241200" progId="Equation.DSMT4">
                  <p:embed/>
                </p:oleObj>
              </mc:Choice>
              <mc:Fallback>
                <p:oleObj name="Equation" r:id="rId12" imgW="203040" imgH="241200" progId="Equation.DSMT4">
                  <p:embed/>
                  <p:pic>
                    <p:nvPicPr>
                      <p:cNvPr id="0" name=""/>
                      <p:cNvPicPr/>
                      <p:nvPr/>
                    </p:nvPicPr>
                    <p:blipFill>
                      <a:blip r:embed="rId13"/>
                      <a:stretch>
                        <a:fillRect/>
                      </a:stretch>
                    </p:blipFill>
                    <p:spPr>
                      <a:xfrm>
                        <a:off x="1961010" y="3987801"/>
                        <a:ext cx="395980" cy="470226"/>
                      </a:xfrm>
                      <a:prstGeom prst="rect">
                        <a:avLst/>
                      </a:prstGeom>
                    </p:spPr>
                  </p:pic>
                </p:oleObj>
              </mc:Fallback>
            </mc:AlternateContent>
          </a:graphicData>
        </a:graphic>
      </p:graphicFrame>
      <p:sp>
        <p:nvSpPr>
          <p:cNvPr id="10" name="Content Placeholder 9"/>
          <p:cNvSpPr>
            <a:spLocks noGrp="1"/>
          </p:cNvSpPr>
          <p:nvPr>
            <p:ph idx="17"/>
          </p:nvPr>
        </p:nvSpPr>
        <p:spPr>
          <a:xfrm>
            <a:off x="2317044" y="3977321"/>
            <a:ext cx="1970102" cy="343501"/>
          </a:xfrm>
        </p:spPr>
        <p:txBody>
          <a:bodyPr/>
          <a:lstStyle/>
          <a:p>
            <a:r>
              <a:rPr lang="en-US" altLang="en-US" sz="2000" b="1" dirty="0">
                <a:solidFill>
                  <a:srgbClr val="C00000"/>
                </a:solidFill>
              </a:rPr>
              <a:t>was cut in half?</a:t>
            </a:r>
          </a:p>
        </p:txBody>
      </p:sp>
      <p:sp>
        <p:nvSpPr>
          <p:cNvPr id="11" name="Content Placeholder 10"/>
          <p:cNvSpPr>
            <a:spLocks noGrp="1"/>
          </p:cNvSpPr>
          <p:nvPr>
            <p:ph idx="18"/>
          </p:nvPr>
        </p:nvSpPr>
        <p:spPr>
          <a:xfrm>
            <a:off x="457200" y="4933571"/>
            <a:ext cx="8229600" cy="377851"/>
          </a:xfrm>
        </p:spPr>
        <p:txBody>
          <a:bodyPr/>
          <a:lstStyle/>
          <a:p>
            <a:pPr marL="347472"/>
            <a:r>
              <a:rPr lang="en-US" altLang="en-US" sz="2200" b="1" dirty="0"/>
              <a:t>a) The vibration amplitude remains the same.</a:t>
            </a:r>
          </a:p>
        </p:txBody>
      </p:sp>
      <p:sp>
        <p:nvSpPr>
          <p:cNvPr id="12" name="Content Placeholder 11"/>
          <p:cNvSpPr>
            <a:spLocks noGrp="1"/>
          </p:cNvSpPr>
          <p:nvPr>
            <p:ph idx="19"/>
          </p:nvPr>
        </p:nvSpPr>
        <p:spPr>
          <a:xfrm>
            <a:off x="457200" y="5337149"/>
            <a:ext cx="8229600" cy="377851"/>
          </a:xfrm>
        </p:spPr>
        <p:txBody>
          <a:bodyPr/>
          <a:lstStyle/>
          <a:p>
            <a:pPr marL="347472"/>
            <a:r>
              <a:rPr lang="en-US" altLang="en-US" sz="2200" b="1" dirty="0"/>
              <a:t>b) The vibration amplitude would increase.</a:t>
            </a:r>
          </a:p>
        </p:txBody>
      </p:sp>
      <p:sp>
        <p:nvSpPr>
          <p:cNvPr id="13" name="Content Placeholder 12"/>
          <p:cNvSpPr>
            <a:spLocks noGrp="1"/>
          </p:cNvSpPr>
          <p:nvPr>
            <p:ph idx="20"/>
          </p:nvPr>
        </p:nvSpPr>
        <p:spPr>
          <a:xfrm>
            <a:off x="457200" y="5748867"/>
            <a:ext cx="8229600" cy="377851"/>
          </a:xfrm>
        </p:spPr>
        <p:txBody>
          <a:bodyPr/>
          <a:lstStyle/>
          <a:p>
            <a:pPr marL="347472"/>
            <a:r>
              <a:rPr lang="en-US" altLang="en-US" sz="2200" b="1" dirty="0"/>
              <a:t>c) The vibration amplitude would decrease.</a:t>
            </a:r>
          </a:p>
        </p:txBody>
      </p:sp>
    </p:spTree>
    <p:extLst>
      <p:ext uri="{BB962C8B-B14F-4D97-AF65-F5344CB8AC3E}">
        <p14:creationId xmlns:p14="http://schemas.microsoft.com/office/powerpoint/2010/main" val="32647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12</a:t>
            </a:r>
            <a:endParaRPr lang="en-US" dirty="0"/>
          </a:p>
        </p:txBody>
      </p:sp>
      <p:sp>
        <p:nvSpPr>
          <p:cNvPr id="3" name="Content Placeholder 2"/>
          <p:cNvSpPr>
            <a:spLocks noGrp="1"/>
          </p:cNvSpPr>
          <p:nvPr>
            <p:ph idx="1"/>
          </p:nvPr>
        </p:nvSpPr>
        <p:spPr>
          <a:xfrm>
            <a:off x="457200" y="1066800"/>
            <a:ext cx="3829946" cy="669386"/>
          </a:xfrm>
        </p:spPr>
        <p:txBody>
          <a:bodyPr/>
          <a:lstStyle/>
          <a:p>
            <a:r>
              <a:rPr lang="en-US" altLang="en-US" sz="2000" b="1" dirty="0">
                <a:solidFill>
                  <a:srgbClr val="C00000"/>
                </a:solidFill>
              </a:rPr>
              <a:t>The following parameters were found in the previous problem:</a:t>
            </a:r>
          </a:p>
        </p:txBody>
      </p:sp>
      <p:graphicFrame>
        <p:nvGraphicFramePr>
          <p:cNvPr id="16" name="Object 1"/>
          <p:cNvGraphicFramePr>
            <a:graphicFrameLocks noChangeAspect="1"/>
          </p:cNvGraphicFramePr>
          <p:nvPr>
            <p:extLst>
              <p:ext uri="{D42A27DB-BD31-4B8C-83A1-F6EECF244321}">
                <p14:modId xmlns:p14="http://schemas.microsoft.com/office/powerpoint/2010/main" val="1979689221"/>
              </p:ext>
            </p:extLst>
          </p:nvPr>
        </p:nvGraphicFramePr>
        <p:xfrm>
          <a:off x="735013" y="2189163"/>
          <a:ext cx="1668462" cy="401637"/>
        </p:xfrm>
        <a:graphic>
          <a:graphicData uri="http://schemas.openxmlformats.org/presentationml/2006/ole">
            <mc:AlternateContent xmlns:mc="http://schemas.openxmlformats.org/markup-compatibility/2006">
              <mc:Choice xmlns:v="urn:schemas-microsoft-com:vml" Requires="v">
                <p:oleObj spid="_x0000_s247151" name="Equation" r:id="rId3" imgW="939600" imgH="228600" progId="Equation.DSMT4">
                  <p:embed/>
                </p:oleObj>
              </mc:Choice>
              <mc:Fallback>
                <p:oleObj name="Equation" r:id="rId3" imgW="939600" imgH="228600" progId="Equation.DSMT4">
                  <p:embed/>
                  <p:pic>
                    <p:nvPicPr>
                      <p:cNvPr id="0" name=""/>
                      <p:cNvPicPr>
                        <a:picLocks noChangeAspect="1" noChangeArrowheads="1"/>
                      </p:cNvPicPr>
                      <p:nvPr/>
                    </p:nvPicPr>
                    <p:blipFill>
                      <a:blip r:embed="rId4"/>
                      <a:srcRect/>
                      <a:stretch>
                        <a:fillRect/>
                      </a:stretch>
                    </p:blipFill>
                    <p:spPr bwMode="auto">
                      <a:xfrm>
                        <a:off x="735013" y="2189163"/>
                        <a:ext cx="166846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953799058"/>
              </p:ext>
            </p:extLst>
          </p:nvPr>
        </p:nvGraphicFramePr>
        <p:xfrm>
          <a:off x="2730500" y="2257425"/>
          <a:ext cx="787400" cy="333375"/>
        </p:xfrm>
        <a:graphic>
          <a:graphicData uri="http://schemas.openxmlformats.org/presentationml/2006/ole">
            <mc:AlternateContent xmlns:mc="http://schemas.openxmlformats.org/markup-compatibility/2006">
              <mc:Choice xmlns:v="urn:schemas-microsoft-com:vml" Requires="v">
                <p:oleObj spid="_x0000_s247152" name="Equation" r:id="rId5" imgW="444240" imgH="190440" progId="Equation.DSMT4">
                  <p:embed/>
                </p:oleObj>
              </mc:Choice>
              <mc:Fallback>
                <p:oleObj name="Equation" r:id="rId5" imgW="444240" imgH="190440" progId="Equation.DSMT4">
                  <p:embed/>
                  <p:pic>
                    <p:nvPicPr>
                      <p:cNvPr id="0" name=""/>
                      <p:cNvPicPr>
                        <a:picLocks noChangeAspect="1" noChangeArrowheads="1"/>
                      </p:cNvPicPr>
                      <p:nvPr/>
                    </p:nvPicPr>
                    <p:blipFill>
                      <a:blip r:embed="rId6"/>
                      <a:srcRect/>
                      <a:stretch>
                        <a:fillRect/>
                      </a:stretch>
                    </p:blipFill>
                    <p:spPr bwMode="auto">
                      <a:xfrm>
                        <a:off x="2730500" y="2257425"/>
                        <a:ext cx="787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2382717806"/>
              </p:ext>
            </p:extLst>
          </p:nvPr>
        </p:nvGraphicFramePr>
        <p:xfrm>
          <a:off x="735013" y="2692400"/>
          <a:ext cx="1735137" cy="355600"/>
        </p:xfrm>
        <a:graphic>
          <a:graphicData uri="http://schemas.openxmlformats.org/presentationml/2006/ole">
            <mc:AlternateContent xmlns:mc="http://schemas.openxmlformats.org/markup-compatibility/2006">
              <mc:Choice xmlns:v="urn:schemas-microsoft-com:vml" Requires="v">
                <p:oleObj spid="_x0000_s247153" name="Equation" r:id="rId7" imgW="977760" imgH="203040" progId="Equation.DSMT4">
                  <p:embed/>
                </p:oleObj>
              </mc:Choice>
              <mc:Fallback>
                <p:oleObj name="Equation" r:id="rId7" imgW="977760" imgH="203040" progId="Equation.DSMT4">
                  <p:embed/>
                  <p:pic>
                    <p:nvPicPr>
                      <p:cNvPr id="0" name=""/>
                      <p:cNvPicPr>
                        <a:picLocks noChangeAspect="1" noChangeArrowheads="1"/>
                      </p:cNvPicPr>
                      <p:nvPr/>
                    </p:nvPicPr>
                    <p:blipFill>
                      <a:blip r:embed="rId8"/>
                      <a:srcRect/>
                      <a:stretch>
                        <a:fillRect/>
                      </a:stretch>
                    </p:blipFill>
                    <p:spPr bwMode="auto">
                      <a:xfrm>
                        <a:off x="735013" y="2692400"/>
                        <a:ext cx="17351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76946" y="1828800"/>
            <a:ext cx="3509854" cy="1837512"/>
          </a:xfrm>
          <a:prstGeom prst="rect">
            <a:avLst/>
          </a:prstGeom>
        </p:spPr>
      </p:pic>
      <p:sp>
        <p:nvSpPr>
          <p:cNvPr id="6" name="Content Placeholder 5"/>
          <p:cNvSpPr>
            <a:spLocks noGrp="1"/>
          </p:cNvSpPr>
          <p:nvPr>
            <p:ph idx="13"/>
          </p:nvPr>
        </p:nvSpPr>
        <p:spPr>
          <a:xfrm>
            <a:off x="762000" y="3328640"/>
            <a:ext cx="3200400" cy="405160"/>
          </a:xfrm>
        </p:spPr>
        <p:txBody>
          <a:bodyPr/>
          <a:lstStyle/>
          <a:p>
            <a:r>
              <a:rPr lang="en-US" altLang="en-US" sz="2000" b="1" dirty="0">
                <a:solidFill>
                  <a:srgbClr val="C00000"/>
                </a:solidFill>
              </a:rPr>
              <a:t>What would happen to the</a:t>
            </a:r>
            <a:endParaRPr lang="en-US" sz="2000" dirty="0">
              <a:solidFill>
                <a:srgbClr val="C00000"/>
              </a:solidFill>
            </a:endParaRPr>
          </a:p>
        </p:txBody>
      </p:sp>
      <p:sp>
        <p:nvSpPr>
          <p:cNvPr id="7" name="Content Placeholder 6"/>
          <p:cNvSpPr>
            <a:spLocks noGrp="1"/>
          </p:cNvSpPr>
          <p:nvPr>
            <p:ph idx="14"/>
          </p:nvPr>
        </p:nvSpPr>
        <p:spPr>
          <a:xfrm>
            <a:off x="781755" y="3657600"/>
            <a:ext cx="1345606" cy="343501"/>
          </a:xfrm>
        </p:spPr>
        <p:txBody>
          <a:bodyPr/>
          <a:lstStyle/>
          <a:p>
            <a:r>
              <a:rPr lang="en-US" altLang="en-US" sz="2000" b="1" dirty="0">
                <a:solidFill>
                  <a:srgbClr val="C00000"/>
                </a:solidFill>
              </a:rPr>
              <a:t>amplitude</a:t>
            </a:r>
            <a:endParaRPr lang="en-US" sz="2000" dirty="0">
              <a:solidFill>
                <a:srgbClr val="C00000"/>
              </a:solidFill>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3700686741"/>
              </p:ext>
            </p:extLst>
          </p:nvPr>
        </p:nvGraphicFramePr>
        <p:xfrm>
          <a:off x="2020325" y="3614377"/>
          <a:ext cx="408354" cy="490025"/>
        </p:xfrm>
        <a:graphic>
          <a:graphicData uri="http://schemas.openxmlformats.org/presentationml/2006/ole">
            <mc:AlternateContent xmlns:mc="http://schemas.openxmlformats.org/markup-compatibility/2006">
              <mc:Choice xmlns:v="urn:schemas-microsoft-com:vml" Requires="v">
                <p:oleObj spid="_x0000_s247154" name="Equation" r:id="rId10" imgW="190440" imgH="228600" progId="Equation.DSMT4">
                  <p:embed/>
                </p:oleObj>
              </mc:Choice>
              <mc:Fallback>
                <p:oleObj name="Equation" r:id="rId10" imgW="190440" imgH="228600" progId="Equation.DSMT4">
                  <p:embed/>
                  <p:pic>
                    <p:nvPicPr>
                      <p:cNvPr id="0" name=""/>
                      <p:cNvPicPr/>
                      <p:nvPr/>
                    </p:nvPicPr>
                    <p:blipFill>
                      <a:blip r:embed="rId11"/>
                      <a:stretch>
                        <a:fillRect/>
                      </a:stretch>
                    </p:blipFill>
                    <p:spPr>
                      <a:xfrm>
                        <a:off x="2020325" y="3614377"/>
                        <a:ext cx="408354" cy="490025"/>
                      </a:xfrm>
                      <a:prstGeom prst="rect">
                        <a:avLst/>
                      </a:prstGeom>
                    </p:spPr>
                  </p:pic>
                </p:oleObj>
              </mc:Fallback>
            </mc:AlternateContent>
          </a:graphicData>
        </a:graphic>
      </p:graphicFrame>
      <p:sp>
        <p:nvSpPr>
          <p:cNvPr id="8" name="Content Placeholder 7"/>
          <p:cNvSpPr>
            <a:spLocks noGrp="1"/>
          </p:cNvSpPr>
          <p:nvPr>
            <p:ph idx="15"/>
          </p:nvPr>
        </p:nvSpPr>
        <p:spPr>
          <a:xfrm>
            <a:off x="2365260" y="3630188"/>
            <a:ext cx="1628184" cy="343501"/>
          </a:xfrm>
        </p:spPr>
        <p:txBody>
          <a:bodyPr/>
          <a:lstStyle/>
          <a:p>
            <a:r>
              <a:rPr lang="en-US" altLang="en-US" sz="2000" b="1" dirty="0">
                <a:solidFill>
                  <a:srgbClr val="C00000"/>
                </a:solidFill>
              </a:rPr>
              <a:t>if the forcing</a:t>
            </a:r>
            <a:endParaRPr lang="en-US" sz="2000" dirty="0">
              <a:solidFill>
                <a:srgbClr val="C00000"/>
              </a:solidFill>
            </a:endParaRPr>
          </a:p>
        </p:txBody>
      </p:sp>
      <p:sp>
        <p:nvSpPr>
          <p:cNvPr id="9" name="Content Placeholder 8"/>
          <p:cNvSpPr>
            <a:spLocks noGrp="1"/>
          </p:cNvSpPr>
          <p:nvPr>
            <p:ph idx="16"/>
          </p:nvPr>
        </p:nvSpPr>
        <p:spPr>
          <a:xfrm>
            <a:off x="762000" y="3962400"/>
            <a:ext cx="1345606" cy="343501"/>
          </a:xfrm>
        </p:spPr>
        <p:txBody>
          <a:bodyPr/>
          <a:lstStyle/>
          <a:p>
            <a:r>
              <a:rPr lang="en-US" altLang="en-US" sz="2000" b="1" dirty="0">
                <a:solidFill>
                  <a:srgbClr val="C00000"/>
                </a:solidFill>
              </a:rPr>
              <a:t>frequency</a:t>
            </a:r>
            <a:endParaRPr lang="en-US" sz="2000" dirty="0">
              <a:solidFill>
                <a:srgbClr val="C00000"/>
              </a:solidFil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820863042"/>
              </p:ext>
            </p:extLst>
          </p:nvPr>
        </p:nvGraphicFramePr>
        <p:xfrm>
          <a:off x="1961010" y="3987801"/>
          <a:ext cx="395980" cy="470226"/>
        </p:xfrm>
        <a:graphic>
          <a:graphicData uri="http://schemas.openxmlformats.org/presentationml/2006/ole">
            <mc:AlternateContent xmlns:mc="http://schemas.openxmlformats.org/markup-compatibility/2006">
              <mc:Choice xmlns:v="urn:schemas-microsoft-com:vml" Requires="v">
                <p:oleObj spid="_x0000_s247155" name="Equation" r:id="rId12" imgW="203040" imgH="241200" progId="Equation.DSMT4">
                  <p:embed/>
                </p:oleObj>
              </mc:Choice>
              <mc:Fallback>
                <p:oleObj name="Equation" r:id="rId12" imgW="203040" imgH="241200" progId="Equation.DSMT4">
                  <p:embed/>
                  <p:pic>
                    <p:nvPicPr>
                      <p:cNvPr id="0" name=""/>
                      <p:cNvPicPr/>
                      <p:nvPr/>
                    </p:nvPicPr>
                    <p:blipFill>
                      <a:blip r:embed="rId13"/>
                      <a:stretch>
                        <a:fillRect/>
                      </a:stretch>
                    </p:blipFill>
                    <p:spPr>
                      <a:xfrm>
                        <a:off x="1961010" y="3987801"/>
                        <a:ext cx="395980" cy="470226"/>
                      </a:xfrm>
                      <a:prstGeom prst="rect">
                        <a:avLst/>
                      </a:prstGeom>
                    </p:spPr>
                  </p:pic>
                </p:oleObj>
              </mc:Fallback>
            </mc:AlternateContent>
          </a:graphicData>
        </a:graphic>
      </p:graphicFrame>
      <p:sp>
        <p:nvSpPr>
          <p:cNvPr id="10" name="Content Placeholder 9"/>
          <p:cNvSpPr>
            <a:spLocks noGrp="1"/>
          </p:cNvSpPr>
          <p:nvPr>
            <p:ph idx="17"/>
          </p:nvPr>
        </p:nvSpPr>
        <p:spPr>
          <a:xfrm>
            <a:off x="2317044" y="3977321"/>
            <a:ext cx="1970102" cy="343501"/>
          </a:xfrm>
        </p:spPr>
        <p:txBody>
          <a:bodyPr/>
          <a:lstStyle/>
          <a:p>
            <a:r>
              <a:rPr lang="en-US" altLang="en-US" sz="2000" b="1" dirty="0">
                <a:solidFill>
                  <a:srgbClr val="C00000"/>
                </a:solidFill>
              </a:rPr>
              <a:t>was cut in half?</a:t>
            </a:r>
          </a:p>
        </p:txBody>
      </p:sp>
      <p:sp>
        <p:nvSpPr>
          <p:cNvPr id="11" name="Content Placeholder 10"/>
          <p:cNvSpPr>
            <a:spLocks noGrp="1"/>
          </p:cNvSpPr>
          <p:nvPr>
            <p:ph idx="18"/>
          </p:nvPr>
        </p:nvSpPr>
        <p:spPr>
          <a:xfrm>
            <a:off x="457200" y="4933571"/>
            <a:ext cx="8229600" cy="377851"/>
          </a:xfrm>
        </p:spPr>
        <p:txBody>
          <a:bodyPr/>
          <a:lstStyle/>
          <a:p>
            <a:pPr marL="347472"/>
            <a:r>
              <a:rPr lang="en-US" altLang="en-US" sz="2200" b="1" dirty="0"/>
              <a:t>a) The vibration amplitude remains the same.</a:t>
            </a:r>
          </a:p>
        </p:txBody>
      </p:sp>
      <p:sp>
        <p:nvSpPr>
          <p:cNvPr id="12" name="Content Placeholder 11"/>
          <p:cNvSpPr>
            <a:spLocks noGrp="1"/>
          </p:cNvSpPr>
          <p:nvPr>
            <p:ph idx="19"/>
          </p:nvPr>
        </p:nvSpPr>
        <p:spPr>
          <a:xfrm>
            <a:off x="457200" y="5337149"/>
            <a:ext cx="8229600" cy="377851"/>
          </a:xfrm>
          <a:ln>
            <a:solidFill>
              <a:srgbClr val="C00000"/>
            </a:solidFill>
          </a:ln>
        </p:spPr>
        <p:txBody>
          <a:bodyPr/>
          <a:lstStyle/>
          <a:p>
            <a:pPr marL="347472"/>
            <a:r>
              <a:rPr lang="en-US" altLang="en-US" sz="2200" b="1" dirty="0"/>
              <a:t>b) Answer: The vibration amplitude would increase.</a:t>
            </a:r>
          </a:p>
        </p:txBody>
      </p:sp>
      <p:sp>
        <p:nvSpPr>
          <p:cNvPr id="13" name="Content Placeholder 12"/>
          <p:cNvSpPr>
            <a:spLocks noGrp="1"/>
          </p:cNvSpPr>
          <p:nvPr>
            <p:ph idx="20"/>
          </p:nvPr>
        </p:nvSpPr>
        <p:spPr>
          <a:xfrm>
            <a:off x="457200" y="5760156"/>
            <a:ext cx="8229600" cy="377851"/>
          </a:xfrm>
        </p:spPr>
        <p:txBody>
          <a:bodyPr/>
          <a:lstStyle/>
          <a:p>
            <a:pPr marL="347472"/>
            <a:r>
              <a:rPr lang="en-US" altLang="en-US" sz="2200" b="1" dirty="0"/>
              <a:t>c) The vibration amplitude would decrease.</a:t>
            </a:r>
          </a:p>
        </p:txBody>
      </p:sp>
    </p:spTree>
    <p:extLst>
      <p:ext uri="{BB962C8B-B14F-4D97-AF65-F5344CB8AC3E}">
        <p14:creationId xmlns:p14="http://schemas.microsoft.com/office/powerpoint/2010/main" val="266390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900" dirty="0">
                <a:ea typeface="ＭＳ Ｐゴシック" pitchFamily="34" charset="-128"/>
              </a:rPr>
              <a:t>13</a:t>
            </a:r>
            <a:endParaRPr lang="en-US" dirty="0"/>
          </a:p>
        </p:txBody>
      </p:sp>
      <p:sp>
        <p:nvSpPr>
          <p:cNvPr id="3" name="Content Placeholder 2"/>
          <p:cNvSpPr>
            <a:spLocks noGrp="1"/>
          </p:cNvSpPr>
          <p:nvPr>
            <p:ph idx="1"/>
          </p:nvPr>
        </p:nvSpPr>
        <p:spPr>
          <a:xfrm>
            <a:off x="457200" y="1354043"/>
            <a:ext cx="914400" cy="339915"/>
          </a:xfrm>
        </p:spPr>
        <p:txBody>
          <a:bodyPr/>
          <a:lstStyle/>
          <a:p>
            <a:r>
              <a:rPr lang="en-US" altLang="en-US" sz="2000" b="1" dirty="0">
                <a:solidFill>
                  <a:srgbClr val="C00000"/>
                </a:solidFill>
              </a:rPr>
              <a:t>Case 1</a:t>
            </a:r>
          </a:p>
        </p:txBody>
      </p:sp>
      <p:graphicFrame>
        <p:nvGraphicFramePr>
          <p:cNvPr id="8" name="Object 1"/>
          <p:cNvGraphicFramePr>
            <a:graphicFrameLocks noChangeAspect="1"/>
          </p:cNvGraphicFramePr>
          <p:nvPr>
            <p:extLst>
              <p:ext uri="{D42A27DB-BD31-4B8C-83A1-F6EECF244321}">
                <p14:modId xmlns:p14="http://schemas.microsoft.com/office/powerpoint/2010/main" val="1864882624"/>
              </p:ext>
            </p:extLst>
          </p:nvPr>
        </p:nvGraphicFramePr>
        <p:xfrm>
          <a:off x="735013" y="1868488"/>
          <a:ext cx="1668462" cy="401637"/>
        </p:xfrm>
        <a:graphic>
          <a:graphicData uri="http://schemas.openxmlformats.org/presentationml/2006/ole">
            <mc:AlternateContent xmlns:mc="http://schemas.openxmlformats.org/markup-compatibility/2006">
              <mc:Choice xmlns:v="urn:schemas-microsoft-com:vml" Requires="v">
                <p:oleObj spid="_x0000_s248170" name="Equation" r:id="rId3" imgW="939600" imgH="228600" progId="Equation.DSMT4">
                  <p:embed/>
                </p:oleObj>
              </mc:Choice>
              <mc:Fallback>
                <p:oleObj name="Equation" r:id="rId3" imgW="939600" imgH="228600" progId="Equation.DSMT4">
                  <p:embed/>
                  <p:pic>
                    <p:nvPicPr>
                      <p:cNvPr id="0" name=""/>
                      <p:cNvPicPr>
                        <a:picLocks noChangeAspect="1" noChangeArrowheads="1"/>
                      </p:cNvPicPr>
                      <p:nvPr/>
                    </p:nvPicPr>
                    <p:blipFill>
                      <a:blip r:embed="rId4"/>
                      <a:srcRect/>
                      <a:stretch>
                        <a:fillRect/>
                      </a:stretch>
                    </p:blipFill>
                    <p:spPr bwMode="auto">
                      <a:xfrm>
                        <a:off x="735013" y="1868488"/>
                        <a:ext cx="166846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1882591668"/>
              </p:ext>
            </p:extLst>
          </p:nvPr>
        </p:nvGraphicFramePr>
        <p:xfrm>
          <a:off x="735013" y="2438400"/>
          <a:ext cx="1735137" cy="355600"/>
        </p:xfrm>
        <a:graphic>
          <a:graphicData uri="http://schemas.openxmlformats.org/presentationml/2006/ole">
            <mc:AlternateContent xmlns:mc="http://schemas.openxmlformats.org/markup-compatibility/2006">
              <mc:Choice xmlns:v="urn:schemas-microsoft-com:vml" Requires="v">
                <p:oleObj spid="_x0000_s248171" name="Equation" r:id="rId5" imgW="977760" imgH="203040" progId="Equation.DSMT4">
                  <p:embed/>
                </p:oleObj>
              </mc:Choice>
              <mc:Fallback>
                <p:oleObj name="Equation" r:id="rId5" imgW="977760" imgH="203040" progId="Equation.DSMT4">
                  <p:embed/>
                  <p:pic>
                    <p:nvPicPr>
                      <p:cNvPr id="0" name=""/>
                      <p:cNvPicPr>
                        <a:picLocks noChangeAspect="1" noChangeArrowheads="1"/>
                      </p:cNvPicPr>
                      <p:nvPr/>
                    </p:nvPicPr>
                    <p:blipFill>
                      <a:blip r:embed="rId6"/>
                      <a:srcRect/>
                      <a:stretch>
                        <a:fillRect/>
                      </a:stretch>
                    </p:blipFill>
                    <p:spPr bwMode="auto">
                      <a:xfrm>
                        <a:off x="735013" y="2438400"/>
                        <a:ext cx="17351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457200" y="3276600"/>
            <a:ext cx="990600" cy="373906"/>
          </a:xfrm>
        </p:spPr>
        <p:txBody>
          <a:bodyPr/>
          <a:lstStyle/>
          <a:p>
            <a:r>
              <a:rPr lang="en-US" altLang="en-US" sz="2000" b="1" dirty="0">
                <a:solidFill>
                  <a:srgbClr val="C00000"/>
                </a:solidFill>
              </a:rPr>
              <a:t>Case 2</a:t>
            </a:r>
          </a:p>
        </p:txBody>
      </p:sp>
      <p:graphicFrame>
        <p:nvGraphicFramePr>
          <p:cNvPr id="10" name="Object 13"/>
          <p:cNvGraphicFramePr>
            <a:graphicFrameLocks noChangeAspect="1"/>
          </p:cNvGraphicFramePr>
          <p:nvPr>
            <p:extLst>
              <p:ext uri="{D42A27DB-BD31-4B8C-83A1-F6EECF244321}">
                <p14:modId xmlns:p14="http://schemas.microsoft.com/office/powerpoint/2010/main" val="1164986557"/>
              </p:ext>
            </p:extLst>
          </p:nvPr>
        </p:nvGraphicFramePr>
        <p:xfrm>
          <a:off x="747713" y="3789362"/>
          <a:ext cx="1646237" cy="401638"/>
        </p:xfrm>
        <a:graphic>
          <a:graphicData uri="http://schemas.openxmlformats.org/presentationml/2006/ole">
            <mc:AlternateContent xmlns:mc="http://schemas.openxmlformats.org/markup-compatibility/2006">
              <mc:Choice xmlns:v="urn:schemas-microsoft-com:vml" Requires="v">
                <p:oleObj spid="_x0000_s248172" name="Equation" r:id="rId7" imgW="927000" imgH="228600" progId="Equation.DSMT4">
                  <p:embed/>
                </p:oleObj>
              </mc:Choice>
              <mc:Fallback>
                <p:oleObj name="Equation" r:id="rId7" imgW="927000" imgH="228600" progId="Equation.DSMT4">
                  <p:embed/>
                  <p:pic>
                    <p:nvPicPr>
                      <p:cNvPr id="0" name=""/>
                      <p:cNvPicPr>
                        <a:picLocks noChangeAspect="1" noChangeArrowheads="1"/>
                      </p:cNvPicPr>
                      <p:nvPr/>
                    </p:nvPicPr>
                    <p:blipFill>
                      <a:blip r:embed="rId8"/>
                      <a:srcRect/>
                      <a:stretch>
                        <a:fillRect/>
                      </a:stretch>
                    </p:blipFill>
                    <p:spPr bwMode="auto">
                      <a:xfrm>
                        <a:off x="747713" y="3789362"/>
                        <a:ext cx="16462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4"/>
          <p:cNvGraphicFramePr>
            <a:graphicFrameLocks noChangeAspect="1"/>
          </p:cNvGraphicFramePr>
          <p:nvPr>
            <p:extLst>
              <p:ext uri="{D42A27DB-BD31-4B8C-83A1-F6EECF244321}">
                <p14:modId xmlns:p14="http://schemas.microsoft.com/office/powerpoint/2010/main" val="4088345527"/>
              </p:ext>
            </p:extLst>
          </p:nvPr>
        </p:nvGraphicFramePr>
        <p:xfrm>
          <a:off x="736600" y="4267200"/>
          <a:ext cx="1735138" cy="355600"/>
        </p:xfrm>
        <a:graphic>
          <a:graphicData uri="http://schemas.openxmlformats.org/presentationml/2006/ole">
            <mc:AlternateContent xmlns:mc="http://schemas.openxmlformats.org/markup-compatibility/2006">
              <mc:Choice xmlns:v="urn:schemas-microsoft-com:vml" Requires="v">
                <p:oleObj spid="_x0000_s248173" name="Equation" r:id="rId9" imgW="977760" imgH="203040" progId="Equation.DSMT4">
                  <p:embed/>
                </p:oleObj>
              </mc:Choice>
              <mc:Fallback>
                <p:oleObj name="Equation" r:id="rId9" imgW="977760" imgH="203040" progId="Equation.DSMT4">
                  <p:embed/>
                  <p:pic>
                    <p:nvPicPr>
                      <p:cNvPr id="0" name=""/>
                      <p:cNvPicPr>
                        <a:picLocks noChangeAspect="1" noChangeArrowheads="1"/>
                      </p:cNvPicPr>
                      <p:nvPr/>
                    </p:nvPicPr>
                    <p:blipFill>
                      <a:blip r:embed="rId10"/>
                      <a:srcRect/>
                      <a:stretch>
                        <a:fillRect/>
                      </a:stretch>
                    </p:blipFill>
                    <p:spPr bwMode="auto">
                      <a:xfrm>
                        <a:off x="736600" y="4267200"/>
                        <a:ext cx="17351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131075094"/>
              </p:ext>
            </p:extLst>
          </p:nvPr>
        </p:nvGraphicFramePr>
        <p:xfrm>
          <a:off x="477838" y="5018088"/>
          <a:ext cx="2789237" cy="925512"/>
        </p:xfrm>
        <a:graphic>
          <a:graphicData uri="http://schemas.openxmlformats.org/presentationml/2006/ole">
            <mc:AlternateContent xmlns:mc="http://schemas.openxmlformats.org/markup-compatibility/2006">
              <mc:Choice xmlns:v="urn:schemas-microsoft-com:vml" Requires="v">
                <p:oleObj spid="_x0000_s248174" name="Equation" r:id="rId11" imgW="1574800" imgH="520700" progId="Equation.DSMT4">
                  <p:embed/>
                </p:oleObj>
              </mc:Choice>
              <mc:Fallback>
                <p:oleObj name="Equation" r:id="rId11" imgW="1574800" imgH="520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7838" y="5018088"/>
                        <a:ext cx="2789237"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 name="Picture 12" descr="The graph shows that the peak displacement is largest at frequencies near the natural frequency, and that the smaller the damping is, the larger the response at the natural frequency will becom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37142" y="1644308"/>
            <a:ext cx="5002058" cy="4207178"/>
          </a:xfrm>
          <a:prstGeom prst="rect">
            <a:avLst/>
          </a:prstGeom>
        </p:spPr>
      </p:pic>
    </p:spTree>
    <p:extLst>
      <p:ext uri="{BB962C8B-B14F-4D97-AF65-F5344CB8AC3E}">
        <p14:creationId xmlns:p14="http://schemas.microsoft.com/office/powerpoint/2010/main" val="24365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r>
              <a:rPr lang="en-US" altLang="en-US" b="1" dirty="0">
                <a:ea typeface="ＭＳ Ｐゴシック" pitchFamily="34" charset="-128"/>
              </a:rPr>
              <a:t>Electrical Analogues </a:t>
            </a:r>
            <a:r>
              <a:rPr lang="en-US" altLang="en-US" sz="1000" dirty="0">
                <a:ea typeface="ＭＳ Ｐゴシック" pitchFamily="34" charset="-128"/>
              </a:rPr>
              <a:t>1</a:t>
            </a:r>
            <a:endParaRPr lang="en-US" sz="1000" dirty="0"/>
          </a:p>
        </p:txBody>
      </p:sp>
      <p:pic>
        <p:nvPicPr>
          <p:cNvPr id="16" name="Picture 15" descr="An electrical circuit is shown with a sinusoidal voltage source, and inductor, a resistor, and a capacitor all connected in seri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85" y="1524000"/>
            <a:ext cx="1979815" cy="2298335"/>
          </a:xfrm>
          <a:prstGeom prst="rect">
            <a:avLst/>
          </a:prstGeom>
        </p:spPr>
      </p:pic>
      <p:sp>
        <p:nvSpPr>
          <p:cNvPr id="3" name="Content Placeholder 2"/>
          <p:cNvSpPr>
            <a:spLocks noGrp="1"/>
          </p:cNvSpPr>
          <p:nvPr>
            <p:ph idx="1"/>
          </p:nvPr>
        </p:nvSpPr>
        <p:spPr>
          <a:xfrm>
            <a:off x="2438400" y="1181100"/>
            <a:ext cx="6400800" cy="723900"/>
          </a:xfrm>
        </p:spPr>
        <p:txBody>
          <a:bodyPr/>
          <a:lstStyle/>
          <a:p>
            <a:pPr marL="292608" indent="-292608">
              <a:buFont typeface="Arial" panose="020B0604020202020204" pitchFamily="34" charset="0"/>
              <a:buChar char="•"/>
            </a:pPr>
            <a:r>
              <a:rPr lang="en-US" altLang="en-US" sz="2000" dirty="0"/>
              <a:t>Consider an electrical circuit consisting of an inductor, resistor and capacitor with a source of alternating voltage,</a:t>
            </a:r>
          </a:p>
        </p:txBody>
      </p:sp>
      <p:graphicFrame>
        <p:nvGraphicFramePr>
          <p:cNvPr id="10" name="Object 3"/>
          <p:cNvGraphicFramePr>
            <a:graphicFrameLocks noChangeAspect="1"/>
          </p:cNvGraphicFramePr>
          <p:nvPr>
            <p:extLst>
              <p:ext uri="{D42A27DB-BD31-4B8C-83A1-F6EECF244321}">
                <p14:modId xmlns:p14="http://schemas.microsoft.com/office/powerpoint/2010/main" val="3958624921"/>
              </p:ext>
            </p:extLst>
          </p:nvPr>
        </p:nvGraphicFramePr>
        <p:xfrm>
          <a:off x="3742354" y="2086998"/>
          <a:ext cx="2560992" cy="503802"/>
        </p:xfrm>
        <a:graphic>
          <a:graphicData uri="http://schemas.openxmlformats.org/presentationml/2006/ole">
            <mc:AlternateContent xmlns:mc="http://schemas.openxmlformats.org/markup-compatibility/2006">
              <mc:Choice xmlns:v="urn:schemas-microsoft-com:vml" Requires="v">
                <p:oleObj spid="_x0000_s248982" name="Equation" r:id="rId4" imgW="3098800" imgH="609600" progId="Equation.3">
                  <p:embed/>
                </p:oleObj>
              </mc:Choice>
              <mc:Fallback>
                <p:oleObj name="Equation" r:id="rId4" imgW="30988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354" y="2086998"/>
                        <a:ext cx="2560992" cy="503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1311223151"/>
              </p:ext>
            </p:extLst>
          </p:nvPr>
        </p:nvGraphicFramePr>
        <p:xfrm>
          <a:off x="3720313" y="2925198"/>
          <a:ext cx="2351075" cy="503802"/>
        </p:xfrm>
        <a:graphic>
          <a:graphicData uri="http://schemas.openxmlformats.org/presentationml/2006/ole">
            <mc:AlternateContent xmlns:mc="http://schemas.openxmlformats.org/markup-compatibility/2006">
              <mc:Choice xmlns:v="urn:schemas-microsoft-com:vml" Requires="v">
                <p:oleObj spid="_x0000_s248983" name="Equation" r:id="rId6" imgW="2844800" imgH="609600" progId="Equation.3">
                  <p:embed/>
                </p:oleObj>
              </mc:Choice>
              <mc:Fallback>
                <p:oleObj name="Equation" r:id="rId6" imgW="28448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0313" y="2925198"/>
                        <a:ext cx="2351075" cy="503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2438400" y="3848100"/>
            <a:ext cx="6400800" cy="723900"/>
          </a:xfrm>
        </p:spPr>
        <p:txBody>
          <a:bodyPr/>
          <a:lstStyle/>
          <a:p>
            <a:pPr marL="292608" indent="-292608">
              <a:buFont typeface="Arial" panose="020B0604020202020204" pitchFamily="34" charset="0"/>
              <a:buChar char="•"/>
            </a:pPr>
            <a:r>
              <a:rPr lang="en-US" altLang="en-US" sz="2000" dirty="0"/>
              <a:t>Oscillations of the electrical system are analogous to damped forced vibrations of a mechanical system.</a:t>
            </a:r>
          </a:p>
        </p:txBody>
      </p:sp>
    </p:spTree>
    <p:extLst>
      <p:ext uri="{BB962C8B-B14F-4D97-AF65-F5344CB8AC3E}">
        <p14:creationId xmlns:p14="http://schemas.microsoft.com/office/powerpoint/2010/main" val="282125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b="1" dirty="0">
                <a:ea typeface="ＭＳ Ｐゴシック" pitchFamily="34" charset="-128"/>
              </a:rPr>
              <a:t>Electrical Analogues </a:t>
            </a:r>
            <a:r>
              <a:rPr lang="en-US" altLang="en-US" sz="900" dirty="0">
                <a:ea typeface="ＭＳ Ｐゴシック" pitchFamily="34" charset="-128"/>
              </a:rPr>
              <a:t>2</a:t>
            </a:r>
            <a:endParaRPr lang="en-US" dirty="0"/>
          </a:p>
        </p:txBody>
      </p:sp>
      <p:sp>
        <p:nvSpPr>
          <p:cNvPr id="11" name="Content Placeholder 10"/>
          <p:cNvSpPr>
            <a:spLocks noGrp="1"/>
          </p:cNvSpPr>
          <p:nvPr>
            <p:ph idx="13"/>
          </p:nvPr>
        </p:nvSpPr>
        <p:spPr>
          <a:xfrm>
            <a:off x="914400" y="1752600"/>
            <a:ext cx="1628184" cy="411297"/>
          </a:xfrm>
        </p:spPr>
        <p:txBody>
          <a:bodyPr/>
          <a:lstStyle/>
          <a:p>
            <a:r>
              <a:rPr lang="en-US" b="1" dirty="0">
                <a:solidFill>
                  <a:srgbClr val="0070C0"/>
                </a:solidFill>
              </a:rPr>
              <a:t>Table  19.2</a:t>
            </a:r>
          </a:p>
        </p:txBody>
      </p:sp>
      <p:sp>
        <p:nvSpPr>
          <p:cNvPr id="8" name="Content Placeholder 7"/>
          <p:cNvSpPr>
            <a:spLocks noGrp="1"/>
          </p:cNvSpPr>
          <p:nvPr>
            <p:ph idx="1"/>
          </p:nvPr>
        </p:nvSpPr>
        <p:spPr>
          <a:xfrm>
            <a:off x="2514600" y="1752600"/>
            <a:ext cx="6096000" cy="762000"/>
          </a:xfrm>
        </p:spPr>
        <p:txBody>
          <a:bodyPr/>
          <a:lstStyle/>
          <a:p>
            <a:r>
              <a:rPr lang="en-US" sz="2200" b="1" dirty="0">
                <a:solidFill>
                  <a:srgbClr val="00B0F0"/>
                </a:solidFill>
              </a:rPr>
              <a:t>Characteristics of a mechanical System and of its Electrical Analog</a:t>
            </a:r>
          </a:p>
        </p:txBody>
      </p:sp>
      <p:graphicFrame>
        <p:nvGraphicFramePr>
          <p:cNvPr id="6" name="Table 5"/>
          <p:cNvGraphicFramePr>
            <a:graphicFrameLocks noGrp="1"/>
          </p:cNvGraphicFramePr>
          <p:nvPr>
            <p:extLst>
              <p:ext uri="{D42A27DB-BD31-4B8C-83A1-F6EECF244321}">
                <p14:modId xmlns:p14="http://schemas.microsoft.com/office/powerpoint/2010/main" val="2974130936"/>
              </p:ext>
            </p:extLst>
          </p:nvPr>
        </p:nvGraphicFramePr>
        <p:xfrm>
          <a:off x="1066800" y="2971800"/>
          <a:ext cx="7543801" cy="2595880"/>
        </p:xfrm>
        <a:graphic>
          <a:graphicData uri="http://schemas.openxmlformats.org/drawingml/2006/table">
            <a:tbl>
              <a:tblPr firstRow="1" bandRow="1">
                <a:tableStyleId>{5C22544A-7EE6-4342-B048-85BDC9FD1C3A}</a:tableStyleId>
              </a:tblPr>
              <a:tblGrid>
                <a:gridCol w="408997">
                  <a:extLst>
                    <a:ext uri="{9D8B030D-6E8A-4147-A177-3AD203B41FA5}">
                      <a16:colId xmlns:a16="http://schemas.microsoft.com/office/drawing/2014/main" val="20000"/>
                    </a:ext>
                  </a:extLst>
                </a:gridCol>
                <a:gridCol w="3171283">
                  <a:extLst>
                    <a:ext uri="{9D8B030D-6E8A-4147-A177-3AD203B41FA5}">
                      <a16:colId xmlns:a16="http://schemas.microsoft.com/office/drawing/2014/main" val="20001"/>
                    </a:ext>
                  </a:extLst>
                </a:gridCol>
                <a:gridCol w="596713">
                  <a:extLst>
                    <a:ext uri="{9D8B030D-6E8A-4147-A177-3AD203B41FA5}">
                      <a16:colId xmlns:a16="http://schemas.microsoft.com/office/drawing/2014/main" val="20002"/>
                    </a:ext>
                  </a:extLst>
                </a:gridCol>
                <a:gridCol w="3366808">
                  <a:extLst>
                    <a:ext uri="{9D8B030D-6E8A-4147-A177-3AD203B41FA5}">
                      <a16:colId xmlns:a16="http://schemas.microsoft.com/office/drawing/2014/main" val="20003"/>
                    </a:ext>
                  </a:extLst>
                </a:gridCol>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500" i="1" dirty="0">
                          <a:solidFill>
                            <a:srgbClr val="7AC1AC"/>
                          </a:solidFill>
                          <a:latin typeface="Times New Roman" panose="02020603050405020304" pitchFamily="18" charset="0"/>
                          <a:cs typeface="Times New Roman" panose="02020603050405020304" pitchFamily="18" charset="0"/>
                        </a:rPr>
                        <a:t>Blank</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Times New Roman" panose="02020603050405020304" pitchFamily="18" charset="0"/>
                          <a:cs typeface="Times New Roman" panose="02020603050405020304" pitchFamily="18" charset="0"/>
                        </a:rPr>
                        <a:t>Mechanical System</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500" i="1" dirty="0">
                          <a:solidFill>
                            <a:srgbClr val="7AC1AC"/>
                          </a:solidFill>
                          <a:latin typeface="Times New Roman" panose="02020603050405020304" pitchFamily="18" charset="0"/>
                          <a:cs typeface="Times New Roman" panose="02020603050405020304" pitchFamily="18" charset="0"/>
                        </a:rPr>
                        <a:t>Blank</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Times New Roman" panose="02020603050405020304" pitchFamily="18" charset="0"/>
                          <a:cs typeface="Times New Roman" panose="02020603050405020304" pitchFamily="18" charset="0"/>
                        </a:rPr>
                        <a:t>Electrical Circuit</a:t>
                      </a:r>
                    </a:p>
                  </a:txBody>
                  <a:tcPr/>
                </a:tc>
                <a:extLst>
                  <a:ext uri="{0D108BD9-81ED-4DB2-BD59-A6C34878D82A}">
                    <a16:rowId xmlns:a16="http://schemas.microsoft.com/office/drawing/2014/main" val="2048118389"/>
                  </a:ext>
                </a:extLst>
              </a:tr>
              <a:tr h="370840">
                <a:tc>
                  <a:txBody>
                    <a:bodyPr/>
                    <a:lstStyle/>
                    <a:p>
                      <a:r>
                        <a:rPr lang="en-US" i="1" dirty="0">
                          <a:latin typeface="Times New Roman" panose="02020603050405020304" pitchFamily="18" charset="0"/>
                          <a:cs typeface="Times New Roman" panose="02020603050405020304" pitchFamily="18" charset="0"/>
                        </a:rPr>
                        <a:t>m</a:t>
                      </a:r>
                    </a:p>
                  </a:txBody>
                  <a:tcPr/>
                </a:tc>
                <a:tc>
                  <a:txBody>
                    <a:bodyPr/>
                    <a:lstStyle/>
                    <a:p>
                      <a:r>
                        <a:rPr lang="en-US" i="0" dirty="0">
                          <a:latin typeface="Times New Roman" panose="02020603050405020304" pitchFamily="18" charset="0"/>
                          <a:cs typeface="Times New Roman" panose="02020603050405020304" pitchFamily="18" charset="0"/>
                        </a:rPr>
                        <a:t>mass</a:t>
                      </a:r>
                    </a:p>
                  </a:txBody>
                  <a:tcPr/>
                </a:tc>
                <a:tc>
                  <a:txBody>
                    <a:bodyPr/>
                    <a:lstStyle/>
                    <a:p>
                      <a:r>
                        <a:rPr lang="en-US" i="1" dirty="0">
                          <a:latin typeface="Times New Roman" panose="02020603050405020304" pitchFamily="18" charset="0"/>
                          <a:cs typeface="Times New Roman" panose="02020603050405020304" pitchFamily="18" charset="0"/>
                        </a:rPr>
                        <a:t>L</a:t>
                      </a:r>
                    </a:p>
                  </a:txBody>
                  <a:tcPr/>
                </a:tc>
                <a:tc>
                  <a:txBody>
                    <a:bodyPr/>
                    <a:lstStyle/>
                    <a:p>
                      <a:r>
                        <a:rPr lang="en-US" i="0" dirty="0">
                          <a:latin typeface="Times New Roman" panose="02020603050405020304" pitchFamily="18" charset="0"/>
                          <a:cs typeface="Times New Roman" panose="02020603050405020304" pitchFamily="18" charset="0"/>
                        </a:rPr>
                        <a:t>Inductance</a:t>
                      </a:r>
                    </a:p>
                  </a:txBody>
                  <a:tcPr/>
                </a:tc>
                <a:extLst>
                  <a:ext uri="{0D108BD9-81ED-4DB2-BD59-A6C34878D82A}">
                    <a16:rowId xmlns:a16="http://schemas.microsoft.com/office/drawing/2014/main" val="10001"/>
                  </a:ext>
                </a:extLst>
              </a:tr>
              <a:tr h="370840">
                <a:tc>
                  <a:txBody>
                    <a:bodyPr/>
                    <a:lstStyle/>
                    <a:p>
                      <a:r>
                        <a:rPr lang="en-US" i="1" dirty="0">
                          <a:latin typeface="Times New Roman" panose="02020603050405020304" pitchFamily="18" charset="0"/>
                          <a:cs typeface="Times New Roman" panose="02020603050405020304" pitchFamily="18" charset="0"/>
                        </a:rPr>
                        <a:t>c</a:t>
                      </a:r>
                    </a:p>
                  </a:txBody>
                  <a:tcPr/>
                </a:tc>
                <a:tc>
                  <a:txBody>
                    <a:bodyPr/>
                    <a:lstStyle/>
                    <a:p>
                      <a:r>
                        <a:rPr lang="en-US" i="0" dirty="0">
                          <a:latin typeface="Times New Roman" panose="02020603050405020304" pitchFamily="18" charset="0"/>
                          <a:cs typeface="Times New Roman" panose="02020603050405020304" pitchFamily="18" charset="0"/>
                        </a:rPr>
                        <a:t>Coefficient of viscous damping</a:t>
                      </a:r>
                    </a:p>
                  </a:txBody>
                  <a:tcPr/>
                </a:tc>
                <a:tc>
                  <a:txBody>
                    <a:bodyPr/>
                    <a:lstStyle/>
                    <a:p>
                      <a:r>
                        <a:rPr lang="en-US" i="1" dirty="0">
                          <a:latin typeface="Times New Roman" panose="02020603050405020304" pitchFamily="18" charset="0"/>
                          <a:cs typeface="Times New Roman" panose="02020603050405020304" pitchFamily="18" charset="0"/>
                        </a:rPr>
                        <a:t>R</a:t>
                      </a:r>
                    </a:p>
                  </a:txBody>
                  <a:tcPr/>
                </a:tc>
                <a:tc>
                  <a:txBody>
                    <a:bodyPr/>
                    <a:lstStyle/>
                    <a:p>
                      <a:r>
                        <a:rPr lang="en-US" i="0" dirty="0">
                          <a:latin typeface="Times New Roman" panose="02020603050405020304" pitchFamily="18" charset="0"/>
                          <a:cs typeface="Times New Roman" panose="02020603050405020304" pitchFamily="18" charset="0"/>
                        </a:rPr>
                        <a:t>Resistance</a:t>
                      </a:r>
                    </a:p>
                  </a:txBody>
                  <a:tcPr/>
                </a:tc>
                <a:extLst>
                  <a:ext uri="{0D108BD9-81ED-4DB2-BD59-A6C34878D82A}">
                    <a16:rowId xmlns:a16="http://schemas.microsoft.com/office/drawing/2014/main" val="10002"/>
                  </a:ext>
                </a:extLst>
              </a:tr>
              <a:tr h="370840">
                <a:tc>
                  <a:txBody>
                    <a:bodyPr/>
                    <a:lstStyle/>
                    <a:p>
                      <a:r>
                        <a:rPr lang="en-US" i="1" dirty="0">
                          <a:latin typeface="Times New Roman" panose="02020603050405020304" pitchFamily="18" charset="0"/>
                          <a:cs typeface="Times New Roman" panose="02020603050405020304" pitchFamily="18" charset="0"/>
                        </a:rPr>
                        <a:t>k</a:t>
                      </a:r>
                    </a:p>
                  </a:txBody>
                  <a:tcPr/>
                </a:tc>
                <a:tc>
                  <a:txBody>
                    <a:bodyPr/>
                    <a:lstStyle/>
                    <a:p>
                      <a:r>
                        <a:rPr lang="en-US" i="0" dirty="0">
                          <a:latin typeface="Times New Roman" panose="02020603050405020304" pitchFamily="18" charset="0"/>
                          <a:cs typeface="Times New Roman" panose="02020603050405020304" pitchFamily="18" charset="0"/>
                        </a:rPr>
                        <a:t>Spring constant</a:t>
                      </a:r>
                    </a:p>
                  </a:txBody>
                  <a:tcPr/>
                </a:tc>
                <a:tc>
                  <a:txBody>
                    <a:bodyPr/>
                    <a:lstStyle/>
                    <a:p>
                      <a:r>
                        <a:rPr lang="en-US" i="1" dirty="0">
                          <a:latin typeface="Times New Roman" panose="02020603050405020304" pitchFamily="18" charset="0"/>
                          <a:cs typeface="Times New Roman" panose="02020603050405020304" pitchFamily="18" charset="0"/>
                        </a:rPr>
                        <a:t>l/C</a:t>
                      </a:r>
                    </a:p>
                  </a:txBody>
                  <a:tcPr/>
                </a:tc>
                <a:tc>
                  <a:txBody>
                    <a:bodyPr/>
                    <a:lstStyle/>
                    <a:p>
                      <a:r>
                        <a:rPr lang="en-US" i="0" dirty="0">
                          <a:latin typeface="Times New Roman" panose="02020603050405020304" pitchFamily="18" charset="0"/>
                          <a:cs typeface="Times New Roman" panose="02020603050405020304" pitchFamily="18" charset="0"/>
                        </a:rPr>
                        <a:t>Reciprocal of capacitance</a:t>
                      </a:r>
                    </a:p>
                  </a:txBody>
                  <a:tcPr/>
                </a:tc>
                <a:extLst>
                  <a:ext uri="{0D108BD9-81ED-4DB2-BD59-A6C34878D82A}">
                    <a16:rowId xmlns:a16="http://schemas.microsoft.com/office/drawing/2014/main" val="10003"/>
                  </a:ext>
                </a:extLst>
              </a:tr>
              <a:tr h="370840">
                <a:tc>
                  <a:txBody>
                    <a:bodyPr/>
                    <a:lstStyle/>
                    <a:p>
                      <a:r>
                        <a:rPr lang="en-US" i="1" dirty="0">
                          <a:latin typeface="Times New Roman" panose="02020603050405020304" pitchFamily="18" charset="0"/>
                          <a:cs typeface="Times New Roman" panose="02020603050405020304" pitchFamily="18" charset="0"/>
                        </a:rPr>
                        <a:t>x</a:t>
                      </a:r>
                    </a:p>
                  </a:txBody>
                  <a:tcPr/>
                </a:tc>
                <a:tc>
                  <a:txBody>
                    <a:bodyPr/>
                    <a:lstStyle/>
                    <a:p>
                      <a:r>
                        <a:rPr lang="en-US" i="0" dirty="0">
                          <a:latin typeface="Times New Roman" panose="02020603050405020304" pitchFamily="18" charset="0"/>
                          <a:cs typeface="Times New Roman" panose="02020603050405020304" pitchFamily="18" charset="0"/>
                        </a:rPr>
                        <a:t>Displacement</a:t>
                      </a:r>
                    </a:p>
                  </a:txBody>
                  <a:tcPr/>
                </a:tc>
                <a:tc>
                  <a:txBody>
                    <a:bodyPr/>
                    <a:lstStyle/>
                    <a:p>
                      <a:r>
                        <a:rPr lang="en-US" i="1" dirty="0">
                          <a:latin typeface="Times New Roman" panose="02020603050405020304" pitchFamily="18" charset="0"/>
                          <a:cs typeface="Times New Roman" panose="02020603050405020304" pitchFamily="18" charset="0"/>
                        </a:rPr>
                        <a:t>q</a:t>
                      </a:r>
                    </a:p>
                  </a:txBody>
                  <a:tcPr/>
                </a:tc>
                <a:tc>
                  <a:txBody>
                    <a:bodyPr/>
                    <a:lstStyle/>
                    <a:p>
                      <a:r>
                        <a:rPr lang="en-US" i="0" dirty="0">
                          <a:latin typeface="Times New Roman" panose="02020603050405020304" pitchFamily="18" charset="0"/>
                          <a:cs typeface="Times New Roman" panose="02020603050405020304" pitchFamily="18" charset="0"/>
                        </a:rPr>
                        <a:t>Charge</a:t>
                      </a:r>
                    </a:p>
                  </a:txBody>
                  <a:tcPr/>
                </a:tc>
                <a:extLst>
                  <a:ext uri="{0D108BD9-81ED-4DB2-BD59-A6C34878D82A}">
                    <a16:rowId xmlns:a16="http://schemas.microsoft.com/office/drawing/2014/main" val="10004"/>
                  </a:ext>
                </a:extLst>
              </a:tr>
              <a:tr h="370840">
                <a:tc>
                  <a:txBody>
                    <a:bodyPr/>
                    <a:lstStyle/>
                    <a:p>
                      <a:r>
                        <a:rPr lang="en-US" i="1" dirty="0">
                          <a:latin typeface="Times New Roman" panose="02020603050405020304" pitchFamily="18" charset="0"/>
                          <a:cs typeface="Times New Roman" panose="02020603050405020304" pitchFamily="18" charset="0"/>
                        </a:rPr>
                        <a:t>v</a:t>
                      </a:r>
                    </a:p>
                  </a:txBody>
                  <a:tcPr/>
                </a:tc>
                <a:tc>
                  <a:txBody>
                    <a:bodyPr/>
                    <a:lstStyle/>
                    <a:p>
                      <a:r>
                        <a:rPr lang="en-US" i="0" dirty="0">
                          <a:latin typeface="Times New Roman" panose="02020603050405020304" pitchFamily="18" charset="0"/>
                          <a:cs typeface="Times New Roman" panose="02020603050405020304" pitchFamily="18" charset="0"/>
                        </a:rPr>
                        <a:t>Velocity</a:t>
                      </a:r>
                    </a:p>
                  </a:txBody>
                  <a:tcPr/>
                </a:tc>
                <a:tc>
                  <a:txBody>
                    <a:bodyPr/>
                    <a:lstStyle/>
                    <a:p>
                      <a:r>
                        <a:rPr lang="en-US" i="1" dirty="0">
                          <a:latin typeface="Times New Roman" panose="02020603050405020304" pitchFamily="18" charset="0"/>
                          <a:cs typeface="Times New Roman" panose="02020603050405020304" pitchFamily="18" charset="0"/>
                        </a:rPr>
                        <a:t>l</a:t>
                      </a:r>
                    </a:p>
                  </a:txBody>
                  <a:tcPr/>
                </a:tc>
                <a:tc>
                  <a:txBody>
                    <a:bodyPr/>
                    <a:lstStyle/>
                    <a:p>
                      <a:r>
                        <a:rPr lang="en-US" i="0" dirty="0">
                          <a:latin typeface="Times New Roman" panose="02020603050405020304" pitchFamily="18" charset="0"/>
                          <a:cs typeface="Times New Roman" panose="02020603050405020304" pitchFamily="18" charset="0"/>
                        </a:rPr>
                        <a:t>Current</a:t>
                      </a:r>
                    </a:p>
                  </a:txBody>
                  <a:tcPr/>
                </a:tc>
                <a:extLst>
                  <a:ext uri="{0D108BD9-81ED-4DB2-BD59-A6C34878D82A}">
                    <a16:rowId xmlns:a16="http://schemas.microsoft.com/office/drawing/2014/main" val="10005"/>
                  </a:ext>
                </a:extLst>
              </a:tr>
              <a:tr h="370840">
                <a:tc>
                  <a:txBody>
                    <a:bodyPr/>
                    <a:lstStyle/>
                    <a:p>
                      <a:r>
                        <a:rPr lang="en-US" i="1" dirty="0">
                          <a:latin typeface="Times New Roman" panose="02020603050405020304" pitchFamily="18" charset="0"/>
                          <a:cs typeface="Times New Roman" panose="02020603050405020304" pitchFamily="18" charset="0"/>
                        </a:rPr>
                        <a:t>P</a:t>
                      </a:r>
                    </a:p>
                  </a:txBody>
                  <a:tcPr/>
                </a:tc>
                <a:tc>
                  <a:txBody>
                    <a:bodyPr/>
                    <a:lstStyle/>
                    <a:p>
                      <a:r>
                        <a:rPr lang="en-US" i="0" dirty="0">
                          <a:latin typeface="Times New Roman" panose="02020603050405020304" pitchFamily="18" charset="0"/>
                          <a:cs typeface="Times New Roman" panose="02020603050405020304" pitchFamily="18" charset="0"/>
                        </a:rPr>
                        <a:t>Applied force</a:t>
                      </a:r>
                    </a:p>
                  </a:txBody>
                  <a:tcPr/>
                </a:tc>
                <a:tc>
                  <a:txBody>
                    <a:bodyPr/>
                    <a:lstStyle/>
                    <a:p>
                      <a:r>
                        <a:rPr lang="en-US" i="1" dirty="0">
                          <a:latin typeface="Times New Roman" panose="02020603050405020304" pitchFamily="18" charset="0"/>
                          <a:cs typeface="Times New Roman" panose="02020603050405020304" pitchFamily="18" charset="0"/>
                        </a:rPr>
                        <a:t>E</a:t>
                      </a:r>
                    </a:p>
                  </a:txBody>
                  <a:tcPr/>
                </a:tc>
                <a:tc>
                  <a:txBody>
                    <a:bodyPr/>
                    <a:lstStyle/>
                    <a:p>
                      <a:r>
                        <a:rPr lang="en-US" i="0" dirty="0">
                          <a:latin typeface="Times New Roman" panose="02020603050405020304" pitchFamily="18" charset="0"/>
                          <a:cs typeface="Times New Roman" panose="02020603050405020304" pitchFamily="18" charset="0"/>
                        </a:rPr>
                        <a:t>Applied</a:t>
                      </a:r>
                      <a:r>
                        <a:rPr lang="en-US" i="0" baseline="0" dirty="0">
                          <a:latin typeface="Times New Roman" panose="02020603050405020304" pitchFamily="18" charset="0"/>
                          <a:cs typeface="Times New Roman" panose="02020603050405020304" pitchFamily="18" charset="0"/>
                        </a:rPr>
                        <a:t> voltage</a:t>
                      </a:r>
                      <a:endParaRPr lang="en-US"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5458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Electrical Analogues </a:t>
            </a:r>
            <a:r>
              <a:rPr lang="en-US" altLang="en-US" sz="900" dirty="0">
                <a:ea typeface="ＭＳ Ｐゴシック" pitchFamily="34" charset="-128"/>
              </a:rPr>
              <a:t>3</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48" y="1219200"/>
            <a:ext cx="1998552" cy="206100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505200"/>
            <a:ext cx="2395992" cy="2878596"/>
          </a:xfrm>
          <a:prstGeom prst="rect">
            <a:avLst/>
          </a:prstGeom>
        </p:spPr>
      </p:pic>
      <p:sp>
        <p:nvSpPr>
          <p:cNvPr id="3" name="Content Placeholder 2"/>
          <p:cNvSpPr>
            <a:spLocks noGrp="1"/>
          </p:cNvSpPr>
          <p:nvPr>
            <p:ph idx="1"/>
          </p:nvPr>
        </p:nvSpPr>
        <p:spPr>
          <a:xfrm>
            <a:off x="3048000" y="1371600"/>
            <a:ext cx="5943600" cy="914400"/>
          </a:xfrm>
        </p:spPr>
        <p:txBody>
          <a:bodyPr/>
          <a:lstStyle/>
          <a:p>
            <a:pPr marL="292608" indent="-292608">
              <a:buFont typeface="Arial" panose="020B0604020202020204" pitchFamily="34" charset="0"/>
              <a:buChar char="•"/>
            </a:pPr>
            <a:r>
              <a:rPr lang="en-US" altLang="en-US" sz="2000" dirty="0"/>
              <a:t>The analogy between electrical and mechanical systems also applies to transient as well as steady-state oscillations.</a:t>
            </a:r>
          </a:p>
        </p:txBody>
      </p:sp>
      <p:sp>
        <p:nvSpPr>
          <p:cNvPr id="6" name="Content Placeholder 5"/>
          <p:cNvSpPr>
            <a:spLocks noGrp="1"/>
          </p:cNvSpPr>
          <p:nvPr>
            <p:ph idx="13"/>
          </p:nvPr>
        </p:nvSpPr>
        <p:spPr>
          <a:xfrm>
            <a:off x="3048000" y="2552700"/>
            <a:ext cx="5943600" cy="1066800"/>
          </a:xfrm>
        </p:spPr>
        <p:txBody>
          <a:bodyPr/>
          <a:lstStyle/>
          <a:p>
            <a:pPr marL="292608" indent="-292608">
              <a:buFont typeface="Arial" panose="020B0604020202020204" pitchFamily="34" charset="0"/>
              <a:buChar char="•"/>
            </a:pPr>
            <a:r>
              <a:rPr lang="en-US" altLang="en-US" sz="2000" dirty="0"/>
              <a:t>With a charge </a:t>
            </a:r>
            <a:r>
              <a:rPr lang="en-US" altLang="en-US" sz="2000" i="1" dirty="0"/>
              <a:t>q = q</a:t>
            </a:r>
            <a:r>
              <a:rPr lang="en-US" altLang="en-US" sz="2000" baseline="-25000" dirty="0"/>
              <a:t>0</a:t>
            </a:r>
            <a:r>
              <a:rPr lang="en-US" altLang="en-US" sz="2000" dirty="0"/>
              <a:t> on the capacitor, closing the switch is analogous to releasing the mass of the mechanical system with no initial velocity at </a:t>
            </a:r>
            <a:r>
              <a:rPr lang="en-US" altLang="en-US" sz="2000" i="1" dirty="0"/>
              <a:t>x = x</a:t>
            </a:r>
            <a:r>
              <a:rPr lang="en-US" altLang="en-US" sz="2000" baseline="-25000" dirty="0"/>
              <a:t>0</a:t>
            </a:r>
            <a:r>
              <a:rPr lang="en-US" altLang="en-US" sz="2000" dirty="0"/>
              <a:t>.</a:t>
            </a:r>
            <a:endParaRPr lang="en-US" altLang="en-US" sz="2000" i="1" dirty="0"/>
          </a:p>
        </p:txBody>
      </p:sp>
      <p:sp>
        <p:nvSpPr>
          <p:cNvPr id="7" name="Content Placeholder 6"/>
          <p:cNvSpPr>
            <a:spLocks noGrp="1"/>
          </p:cNvSpPr>
          <p:nvPr>
            <p:ph idx="14"/>
          </p:nvPr>
        </p:nvSpPr>
        <p:spPr>
          <a:xfrm>
            <a:off x="3048000" y="3736086"/>
            <a:ext cx="5943600" cy="1290828"/>
          </a:xfrm>
        </p:spPr>
        <p:txBody>
          <a:bodyPr/>
          <a:lstStyle/>
          <a:p>
            <a:pPr marL="292608" indent="-292608">
              <a:buFont typeface="Arial" panose="020B0604020202020204" pitchFamily="34" charset="0"/>
              <a:buChar char="•"/>
            </a:pPr>
            <a:r>
              <a:rPr lang="en-US" altLang="en-US" sz="2000" dirty="0"/>
              <a:t>If the circuit includes a battery with constant voltage </a:t>
            </a:r>
            <a:r>
              <a:rPr lang="en-US" altLang="en-US" sz="2000" i="1" dirty="0"/>
              <a:t>E</a:t>
            </a:r>
            <a:r>
              <a:rPr lang="en-US" altLang="en-US" sz="2000" dirty="0"/>
              <a:t>, closing the switch is analogous to suddenly applying a force of constant magnitude </a:t>
            </a:r>
            <a:r>
              <a:rPr lang="en-US" altLang="en-US" sz="2000" i="1" dirty="0"/>
              <a:t>P</a:t>
            </a:r>
            <a:r>
              <a:rPr lang="en-US" altLang="en-US" sz="2000" dirty="0"/>
              <a:t> to the mass of the mechanical system.</a:t>
            </a:r>
          </a:p>
        </p:txBody>
      </p:sp>
    </p:spTree>
    <p:extLst>
      <p:ext uri="{BB962C8B-B14F-4D97-AF65-F5344CB8AC3E}">
        <p14:creationId xmlns:p14="http://schemas.microsoft.com/office/powerpoint/2010/main" val="2166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Electrical Analogues </a:t>
            </a:r>
            <a:r>
              <a:rPr lang="en-US" altLang="en-US" sz="900" dirty="0">
                <a:ea typeface="ＭＳ Ｐゴシック" pitchFamily="34" charset="-128"/>
              </a:rPr>
              <a:t>4</a:t>
            </a:r>
            <a:endParaRPr lang="en-US" dirty="0"/>
          </a:p>
        </p:txBody>
      </p:sp>
      <p:pic>
        <p:nvPicPr>
          <p:cNvPr id="14" name="Picture 13" descr="Mass m1 is suspended from the ceiling by spring k1 and dashpot c1, which are connected parallel to each other. Mass m2 is similarly suspended from mass m1 by spring k2 and dashpot c2, which are connected parallel to each other. Mass m2 is subjected to a sinusoidally varying for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14400"/>
            <a:ext cx="1271805" cy="2645811"/>
          </a:xfrm>
          <a:prstGeom prst="rect">
            <a:avLst/>
          </a:prstGeom>
        </p:spPr>
      </p:pic>
      <p:pic>
        <p:nvPicPr>
          <p:cNvPr id="15" name="Picture 14" descr="A sinusoidally varying voltage source is connected capacitor C2, resistor R2, and inductor L2 in series. a second series circuit containing capacitor C1, resistor R1 and inductor L1 is then attached to the first circuit, connecting at the junction of the voltage source and C2 on the left, and at the junction between R2 and L2 on the 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962400"/>
            <a:ext cx="1772466" cy="2397638"/>
          </a:xfrm>
          <a:prstGeom prst="rect">
            <a:avLst/>
          </a:prstGeom>
        </p:spPr>
      </p:pic>
      <p:sp>
        <p:nvSpPr>
          <p:cNvPr id="3" name="Content Placeholder 2"/>
          <p:cNvSpPr>
            <a:spLocks noGrp="1"/>
          </p:cNvSpPr>
          <p:nvPr>
            <p:ph idx="1"/>
          </p:nvPr>
        </p:nvSpPr>
        <p:spPr>
          <a:xfrm>
            <a:off x="2438400" y="914400"/>
            <a:ext cx="6400800" cy="969818"/>
          </a:xfrm>
        </p:spPr>
        <p:txBody>
          <a:bodyPr/>
          <a:lstStyle/>
          <a:p>
            <a:pPr marL="292608" indent="-292608">
              <a:buFont typeface="Arial" panose="020B0604020202020204" pitchFamily="34" charset="0"/>
              <a:buChar char="•"/>
            </a:pPr>
            <a:r>
              <a:rPr lang="en-US" altLang="en-US" sz="2000" dirty="0"/>
              <a:t>The electrical system analogy provides a means of experimentally determining the characteristics of a given mechanical system.</a:t>
            </a:r>
          </a:p>
        </p:txBody>
      </p:sp>
      <p:sp>
        <p:nvSpPr>
          <p:cNvPr id="6" name="Content Placeholder 5"/>
          <p:cNvSpPr>
            <a:spLocks noGrp="1"/>
          </p:cNvSpPr>
          <p:nvPr>
            <p:ph idx="13"/>
          </p:nvPr>
        </p:nvSpPr>
        <p:spPr>
          <a:xfrm>
            <a:off x="2438400" y="1981200"/>
            <a:ext cx="6248400" cy="373906"/>
          </a:xfrm>
        </p:spPr>
        <p:txBody>
          <a:bodyPr/>
          <a:lstStyle/>
          <a:p>
            <a:pPr marL="292608" indent="-292608">
              <a:buFont typeface="Arial" panose="020B0604020202020204" pitchFamily="34" charset="0"/>
              <a:buChar char="•"/>
            </a:pPr>
            <a:r>
              <a:rPr lang="en-US" altLang="en-US" sz="2000" dirty="0"/>
              <a:t>For the mechanical system,</a:t>
            </a:r>
          </a:p>
        </p:txBody>
      </p:sp>
      <p:graphicFrame>
        <p:nvGraphicFramePr>
          <p:cNvPr id="10" name="Object 5"/>
          <p:cNvGraphicFramePr>
            <a:graphicFrameLocks noChangeAspect="1"/>
          </p:cNvGraphicFramePr>
          <p:nvPr>
            <p:extLst>
              <p:ext uri="{D42A27DB-BD31-4B8C-83A1-F6EECF244321}">
                <p14:modId xmlns:p14="http://schemas.microsoft.com/office/powerpoint/2010/main" val="3332705988"/>
              </p:ext>
            </p:extLst>
          </p:nvPr>
        </p:nvGraphicFramePr>
        <p:xfrm>
          <a:off x="3165475" y="2438400"/>
          <a:ext cx="4927600" cy="317500"/>
        </p:xfrm>
        <a:graphic>
          <a:graphicData uri="http://schemas.openxmlformats.org/presentationml/2006/ole">
            <mc:AlternateContent xmlns:mc="http://schemas.openxmlformats.org/markup-compatibility/2006">
              <mc:Choice xmlns:v="urn:schemas-microsoft-com:vml" Requires="v">
                <p:oleObj spid="_x0000_s250126" name="Equation" r:id="rId5" imgW="4927600" imgH="317500" progId="Equation.3">
                  <p:embed/>
                </p:oleObj>
              </mc:Choice>
              <mc:Fallback>
                <p:oleObj name="Equation" r:id="rId5" imgW="4927600" imgH="317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5475" y="2438400"/>
                        <a:ext cx="4927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2201644856"/>
              </p:ext>
            </p:extLst>
          </p:nvPr>
        </p:nvGraphicFramePr>
        <p:xfrm>
          <a:off x="3165475" y="2908300"/>
          <a:ext cx="4660900" cy="368300"/>
        </p:xfrm>
        <a:graphic>
          <a:graphicData uri="http://schemas.openxmlformats.org/presentationml/2006/ole">
            <mc:AlternateContent xmlns:mc="http://schemas.openxmlformats.org/markup-compatibility/2006">
              <mc:Choice xmlns:v="urn:schemas-microsoft-com:vml" Requires="v">
                <p:oleObj spid="_x0000_s250127" name="Equation" r:id="rId7" imgW="4660900" imgH="368300" progId="Equation.3">
                  <p:embed/>
                </p:oleObj>
              </mc:Choice>
              <mc:Fallback>
                <p:oleObj name="Equation" r:id="rId7" imgW="4660900" imgH="368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5475" y="2908300"/>
                        <a:ext cx="4660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2438400" y="3352800"/>
            <a:ext cx="6248400" cy="354856"/>
          </a:xfrm>
        </p:spPr>
        <p:txBody>
          <a:bodyPr/>
          <a:lstStyle/>
          <a:p>
            <a:pPr marL="292608" indent="-292608">
              <a:buFont typeface="Arial" panose="020B0604020202020204" pitchFamily="34" charset="0"/>
              <a:buChar char="•"/>
            </a:pPr>
            <a:r>
              <a:rPr lang="en-US" altLang="en-US" sz="2000" dirty="0"/>
              <a:t>For the electrical system,</a:t>
            </a:r>
          </a:p>
        </p:txBody>
      </p:sp>
      <p:graphicFrame>
        <p:nvGraphicFramePr>
          <p:cNvPr id="12" name="Object 4"/>
          <p:cNvGraphicFramePr>
            <a:graphicFrameLocks noChangeAspect="1"/>
          </p:cNvGraphicFramePr>
          <p:nvPr>
            <p:extLst>
              <p:ext uri="{D42A27DB-BD31-4B8C-83A1-F6EECF244321}">
                <p14:modId xmlns:p14="http://schemas.microsoft.com/office/powerpoint/2010/main" val="2432445609"/>
              </p:ext>
            </p:extLst>
          </p:nvPr>
        </p:nvGraphicFramePr>
        <p:xfrm>
          <a:off x="3468360" y="3810000"/>
          <a:ext cx="3096281" cy="556281"/>
        </p:xfrm>
        <a:graphic>
          <a:graphicData uri="http://schemas.openxmlformats.org/presentationml/2006/ole">
            <mc:AlternateContent xmlns:mc="http://schemas.openxmlformats.org/markup-compatibility/2006">
              <mc:Choice xmlns:v="urn:schemas-microsoft-com:vml" Requires="v">
                <p:oleObj spid="_x0000_s250128" name="Equation" r:id="rId9" imgW="3746500" imgH="673100" progId="Equation.3">
                  <p:embed/>
                </p:oleObj>
              </mc:Choice>
              <mc:Fallback>
                <p:oleObj name="Equation" r:id="rId9" imgW="3746500" imgH="673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8360" y="3810000"/>
                        <a:ext cx="3096281" cy="556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193139828"/>
              </p:ext>
            </p:extLst>
          </p:nvPr>
        </p:nvGraphicFramePr>
        <p:xfrm>
          <a:off x="3520157" y="4495800"/>
          <a:ext cx="3589586" cy="556281"/>
        </p:xfrm>
        <a:graphic>
          <a:graphicData uri="http://schemas.openxmlformats.org/presentationml/2006/ole">
            <mc:AlternateContent xmlns:mc="http://schemas.openxmlformats.org/markup-compatibility/2006">
              <mc:Choice xmlns:v="urn:schemas-microsoft-com:vml" Requires="v">
                <p:oleObj spid="_x0000_s250129" name="Equation" r:id="rId11" imgW="4343400" imgH="673100" progId="Equation.3">
                  <p:embed/>
                </p:oleObj>
              </mc:Choice>
              <mc:Fallback>
                <p:oleObj name="Equation" r:id="rId11" imgW="4343400" imgH="673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0157" y="4495800"/>
                        <a:ext cx="3589586" cy="556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2438400" y="5144592"/>
            <a:ext cx="6400800" cy="1332408"/>
          </a:xfrm>
        </p:spPr>
        <p:txBody>
          <a:bodyPr/>
          <a:lstStyle/>
          <a:p>
            <a:pPr marL="292608" indent="-292608">
              <a:buFont typeface="Arial" panose="020B0604020202020204" pitchFamily="34" charset="0"/>
              <a:buChar char="•"/>
            </a:pPr>
            <a:r>
              <a:rPr lang="en-US" altLang="en-US" sz="2000" dirty="0"/>
              <a:t>The governing equations are equivalent. The characteristics of the vibrations of the mechanical system may be inferred from the oscillations of the electrical system.</a:t>
            </a:r>
          </a:p>
        </p:txBody>
      </p:sp>
    </p:spTree>
    <p:extLst>
      <p:ext uri="{BB962C8B-B14F-4D97-AF65-F5344CB8AC3E}">
        <p14:creationId xmlns:p14="http://schemas.microsoft.com/office/powerpoint/2010/main" val="190213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38808"/>
          </a:xfrm>
        </p:spPr>
        <p:txBody>
          <a:bodyPr/>
          <a:lstStyle/>
          <a:p>
            <a:r>
              <a:rPr lang="en-US" altLang="en-US" sz="3000" b="1" dirty="0">
                <a:ea typeface="ＭＳ Ｐゴシック" pitchFamily="34" charset="-128"/>
              </a:rPr>
              <a:t>Simple Harmonic Motion and Free Vibrations of Particles </a:t>
            </a:r>
            <a:r>
              <a:rPr lang="en-US" altLang="en-US" sz="1100" dirty="0">
                <a:ea typeface="ＭＳ Ｐゴシック" pitchFamily="34" charset="-128"/>
              </a:rPr>
              <a:t>2</a:t>
            </a:r>
            <a:endParaRPr lang="en-IN" sz="1000" dirty="0"/>
          </a:p>
        </p:txBody>
      </p:sp>
      <p:pic>
        <p:nvPicPr>
          <p:cNvPr id="17" name="Picture 16" descr="Th emotion of a simple harmonic oscillator can be visualized as the projected length of a vector of length equal to x_m rotating about a circ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262" y="1396880"/>
            <a:ext cx="6245476" cy="2288545"/>
          </a:xfrm>
          <a:prstGeom prst="rect">
            <a:avLst/>
          </a:prstGeom>
        </p:spPr>
      </p:pic>
      <p:graphicFrame>
        <p:nvGraphicFramePr>
          <p:cNvPr id="20" name="Object 2"/>
          <p:cNvGraphicFramePr>
            <a:graphicFrameLocks noChangeAspect="1"/>
          </p:cNvGraphicFramePr>
          <p:nvPr>
            <p:extLst>
              <p:ext uri="{D42A27DB-BD31-4B8C-83A1-F6EECF244321}">
                <p14:modId xmlns:p14="http://schemas.microsoft.com/office/powerpoint/2010/main" val="3593199575"/>
              </p:ext>
            </p:extLst>
          </p:nvPr>
        </p:nvGraphicFramePr>
        <p:xfrm>
          <a:off x="766763" y="3897489"/>
          <a:ext cx="1981200" cy="330200"/>
        </p:xfrm>
        <a:graphic>
          <a:graphicData uri="http://schemas.openxmlformats.org/presentationml/2006/ole">
            <mc:AlternateContent xmlns:mc="http://schemas.openxmlformats.org/markup-compatibility/2006">
              <mc:Choice xmlns:v="urn:schemas-microsoft-com:vml" Requires="v">
                <p:oleObj spid="_x0000_s251164" name="Equation" r:id="rId4" imgW="1981200" imgH="330200" progId="Equation.3">
                  <p:embed/>
                </p:oleObj>
              </mc:Choice>
              <mc:Fallback>
                <p:oleObj name="Equation" r:id="rId4" imgW="19812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3" y="3897489"/>
                        <a:ext cx="1981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4245032180"/>
              </p:ext>
            </p:extLst>
          </p:nvPr>
        </p:nvGraphicFramePr>
        <p:xfrm>
          <a:off x="3124200" y="3810000"/>
          <a:ext cx="2476500" cy="457200"/>
        </p:xfrm>
        <a:graphic>
          <a:graphicData uri="http://schemas.openxmlformats.org/presentationml/2006/ole">
            <mc:AlternateContent xmlns:mc="http://schemas.openxmlformats.org/markup-compatibility/2006">
              <mc:Choice xmlns:v="urn:schemas-microsoft-com:vml" Requires="v">
                <p:oleObj spid="_x0000_s251165" name="Equation" r:id="rId6" imgW="2476500" imgH="457200" progId="Equation.3">
                  <p:embed/>
                </p:oleObj>
              </mc:Choice>
              <mc:Fallback>
                <p:oleObj name="Equation" r:id="rId6" imgW="24765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3810000"/>
                        <a:ext cx="2476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Content Placeholder 21"/>
          <p:cNvSpPr>
            <a:spLocks noGrp="1"/>
          </p:cNvSpPr>
          <p:nvPr>
            <p:ph idx="1"/>
          </p:nvPr>
        </p:nvSpPr>
        <p:spPr>
          <a:xfrm>
            <a:off x="5664794" y="3810000"/>
            <a:ext cx="1345606" cy="411297"/>
          </a:xfrm>
        </p:spPr>
        <p:txBody>
          <a:bodyPr/>
          <a:lstStyle/>
          <a:p>
            <a:pPr>
              <a:spcBef>
                <a:spcPct val="50000"/>
              </a:spcBef>
            </a:pPr>
            <a:r>
              <a:rPr lang="en-US" altLang="en-US" sz="2000" i="1" dirty="0"/>
              <a:t>amplitude</a:t>
            </a:r>
          </a:p>
        </p:txBody>
      </p:sp>
      <p:graphicFrame>
        <p:nvGraphicFramePr>
          <p:cNvPr id="23" name="Object 6"/>
          <p:cNvGraphicFramePr>
            <a:graphicFrameLocks noChangeAspect="1"/>
          </p:cNvGraphicFramePr>
          <p:nvPr>
            <p:extLst>
              <p:ext uri="{D42A27DB-BD31-4B8C-83A1-F6EECF244321}">
                <p14:modId xmlns:p14="http://schemas.microsoft.com/office/powerpoint/2010/main" val="862812518"/>
              </p:ext>
            </p:extLst>
          </p:nvPr>
        </p:nvGraphicFramePr>
        <p:xfrm>
          <a:off x="3194050" y="4389303"/>
          <a:ext cx="2273300" cy="406400"/>
        </p:xfrm>
        <a:graphic>
          <a:graphicData uri="http://schemas.openxmlformats.org/presentationml/2006/ole">
            <mc:AlternateContent xmlns:mc="http://schemas.openxmlformats.org/markup-compatibility/2006">
              <mc:Choice xmlns:v="urn:schemas-microsoft-com:vml" Requires="v">
                <p:oleObj spid="_x0000_s251166" name="Equation" r:id="rId8" imgW="2273300" imgH="406400" progId="Equation.3">
                  <p:embed/>
                </p:oleObj>
              </mc:Choice>
              <mc:Fallback>
                <p:oleObj name="Equation" r:id="rId8" imgW="2273300" imgH="406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4050" y="4389303"/>
                        <a:ext cx="22733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Content Placeholder 4"/>
          <p:cNvSpPr>
            <a:spLocks noGrp="1"/>
          </p:cNvSpPr>
          <p:nvPr>
            <p:ph idx="13"/>
          </p:nvPr>
        </p:nvSpPr>
        <p:spPr>
          <a:xfrm>
            <a:off x="5562600" y="4389303"/>
            <a:ext cx="1480167" cy="411297"/>
          </a:xfrm>
        </p:spPr>
        <p:txBody>
          <a:bodyPr/>
          <a:lstStyle/>
          <a:p>
            <a:r>
              <a:rPr lang="en-US" altLang="en-US" sz="2000" i="1" dirty="0"/>
              <a:t>phase angle</a:t>
            </a:r>
          </a:p>
        </p:txBody>
      </p:sp>
      <p:graphicFrame>
        <p:nvGraphicFramePr>
          <p:cNvPr id="24" name="Object 9"/>
          <p:cNvGraphicFramePr>
            <a:graphicFrameLocks noChangeAspect="1"/>
          </p:cNvGraphicFramePr>
          <p:nvPr>
            <p:extLst>
              <p:ext uri="{D42A27DB-BD31-4B8C-83A1-F6EECF244321}">
                <p14:modId xmlns:p14="http://schemas.microsoft.com/office/powerpoint/2010/main" val="767331806"/>
              </p:ext>
            </p:extLst>
          </p:nvPr>
        </p:nvGraphicFramePr>
        <p:xfrm>
          <a:off x="3194050" y="4953000"/>
          <a:ext cx="1092200" cy="673100"/>
        </p:xfrm>
        <a:graphic>
          <a:graphicData uri="http://schemas.openxmlformats.org/presentationml/2006/ole">
            <mc:AlternateContent xmlns:mc="http://schemas.openxmlformats.org/markup-compatibility/2006">
              <mc:Choice xmlns:v="urn:schemas-microsoft-com:vml" Requires="v">
                <p:oleObj spid="_x0000_s251167" name="Equation" r:id="rId10" imgW="1091726" imgH="672808" progId="Equation.3">
                  <p:embed/>
                </p:oleObj>
              </mc:Choice>
              <mc:Fallback>
                <p:oleObj name="Equation" r:id="rId10" imgW="1091726" imgH="67280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4050" y="4953000"/>
                        <a:ext cx="10922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Content Placeholder 14"/>
          <p:cNvSpPr>
            <a:spLocks noGrp="1"/>
          </p:cNvSpPr>
          <p:nvPr>
            <p:ph idx="15"/>
          </p:nvPr>
        </p:nvSpPr>
        <p:spPr>
          <a:xfrm>
            <a:off x="4343400" y="5029200"/>
            <a:ext cx="895501" cy="354856"/>
          </a:xfrm>
        </p:spPr>
        <p:txBody>
          <a:bodyPr/>
          <a:lstStyle/>
          <a:p>
            <a:r>
              <a:rPr lang="en-US" altLang="en-US" sz="2000" i="1" dirty="0"/>
              <a:t>period</a:t>
            </a:r>
          </a:p>
        </p:txBody>
      </p:sp>
      <p:graphicFrame>
        <p:nvGraphicFramePr>
          <p:cNvPr id="25" name="Object 8"/>
          <p:cNvGraphicFramePr>
            <a:graphicFrameLocks noChangeAspect="1"/>
          </p:cNvGraphicFramePr>
          <p:nvPr>
            <p:extLst>
              <p:ext uri="{D42A27DB-BD31-4B8C-83A1-F6EECF244321}">
                <p14:modId xmlns:p14="http://schemas.microsoft.com/office/powerpoint/2010/main" val="519697580"/>
              </p:ext>
            </p:extLst>
          </p:nvPr>
        </p:nvGraphicFramePr>
        <p:xfrm>
          <a:off x="3221038" y="5783263"/>
          <a:ext cx="1663700" cy="685800"/>
        </p:xfrm>
        <a:graphic>
          <a:graphicData uri="http://schemas.openxmlformats.org/presentationml/2006/ole">
            <mc:AlternateContent xmlns:mc="http://schemas.openxmlformats.org/markup-compatibility/2006">
              <mc:Choice xmlns:v="urn:schemas-microsoft-com:vml" Requires="v">
                <p:oleObj spid="_x0000_s251168" name="Equation" r:id="rId12" imgW="1663700" imgH="685800" progId="Equation.3">
                  <p:embed/>
                </p:oleObj>
              </mc:Choice>
              <mc:Fallback>
                <p:oleObj name="Equation" r:id="rId12" imgW="1663700" imgH="685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21038" y="5783263"/>
                        <a:ext cx="16637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4"/>
          </p:nvPr>
        </p:nvSpPr>
        <p:spPr>
          <a:xfrm>
            <a:off x="4919488" y="5867400"/>
            <a:ext cx="2167112" cy="390342"/>
          </a:xfrm>
        </p:spPr>
        <p:txBody>
          <a:bodyPr/>
          <a:lstStyle/>
          <a:p>
            <a:r>
              <a:rPr lang="en-US" altLang="en-US" sz="2000" i="1" dirty="0"/>
              <a:t>natural frequency</a:t>
            </a:r>
          </a:p>
        </p:txBody>
      </p:sp>
    </p:spTree>
    <p:extLst>
      <p:ext uri="{BB962C8B-B14F-4D97-AF65-F5344CB8AC3E}">
        <p14:creationId xmlns:p14="http://schemas.microsoft.com/office/powerpoint/2010/main" val="40147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5" grpId="0" build="p"/>
      <p:bldP spid="15" grpId="0" build="p"/>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0"/>
            <a:ext cx="6705600" cy="2209799"/>
          </a:xfrm>
        </p:spPr>
        <p:txBody>
          <a:bodyPr anchor="ctr"/>
          <a:lstStyle/>
          <a:p>
            <a:pPr algn="ctr"/>
            <a:r>
              <a:rPr lang="en-US" sz="4000" cap="none"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End of Chapter </a:t>
            </a:r>
            <a:r>
              <a:rPr lang="en-US" sz="4000"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19</a:t>
            </a:r>
            <a:endParaRPr lang="en-IN" sz="4000" cap="none" dirty="0">
              <a:solidFill>
                <a:srgbClr val="AD0B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855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16000"/>
          </a:xfrm>
        </p:spPr>
        <p:txBody>
          <a:bodyPr/>
          <a:lstStyle/>
          <a:p>
            <a:r>
              <a:rPr lang="en-US" altLang="en-US" sz="3000" b="1" dirty="0">
                <a:ea typeface="ＭＳ Ｐゴシック" pitchFamily="34" charset="-128"/>
              </a:rPr>
              <a:t>Simple Harmonic Motion and Free Vibrations of Particles </a:t>
            </a:r>
            <a:r>
              <a:rPr lang="en-US" altLang="en-US" sz="1400" dirty="0">
                <a:ea typeface="ＭＳ Ｐゴシック" pitchFamily="34" charset="-128"/>
              </a:rPr>
              <a:t>3</a:t>
            </a:r>
            <a:endParaRPr lang="en-IN" sz="1000" b="1" dirty="0"/>
          </a:p>
        </p:txBody>
      </p:sp>
      <p:pic>
        <p:nvPicPr>
          <p:cNvPr id="9" name="Picture 8" descr="By drawing the auxiliary circle of a vertical simple harmonic oscillator at noting the vectors representing velocity and acceleration, it becomes apparent that the acceleration is maximum when the oscillator is farthest from its equilibrium position, while the velocity is maximum at the equilibrium posi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58753"/>
            <a:ext cx="2611745" cy="3134093"/>
          </a:xfrm>
          <a:prstGeom prst="rect">
            <a:avLst/>
          </a:prstGeom>
        </p:spPr>
      </p:pic>
      <p:sp>
        <p:nvSpPr>
          <p:cNvPr id="20" name="Content Placeholder 19"/>
          <p:cNvSpPr>
            <a:spLocks noGrp="1"/>
          </p:cNvSpPr>
          <p:nvPr>
            <p:ph idx="1"/>
          </p:nvPr>
        </p:nvSpPr>
        <p:spPr>
          <a:xfrm>
            <a:off x="3124200" y="1542854"/>
            <a:ext cx="5791200" cy="1039446"/>
          </a:xfrm>
        </p:spPr>
        <p:txBody>
          <a:bodyPr/>
          <a:lstStyle/>
          <a:p>
            <a:pPr marL="292608" indent="-292608">
              <a:spcBef>
                <a:spcPct val="50000"/>
              </a:spcBef>
              <a:buFontTx/>
              <a:buChar char="•"/>
            </a:pPr>
            <a:r>
              <a:rPr lang="en-US" altLang="en-US" sz="2000" dirty="0"/>
              <a:t>Velocity-time and acceleration-time curves can be represented by sine curves of the same period as the displacement-time curve but different phase angles.</a:t>
            </a:r>
          </a:p>
        </p:txBody>
      </p:sp>
      <p:graphicFrame>
        <p:nvGraphicFramePr>
          <p:cNvPr id="19" name="Object 4"/>
          <p:cNvGraphicFramePr>
            <a:graphicFrameLocks noChangeAspect="1"/>
          </p:cNvGraphicFramePr>
          <p:nvPr>
            <p:extLst>
              <p:ext uri="{D42A27DB-BD31-4B8C-83A1-F6EECF244321}">
                <p14:modId xmlns:p14="http://schemas.microsoft.com/office/powerpoint/2010/main" val="3757792641"/>
              </p:ext>
            </p:extLst>
          </p:nvPr>
        </p:nvGraphicFramePr>
        <p:xfrm>
          <a:off x="3873500" y="2895600"/>
          <a:ext cx="1981200" cy="330200"/>
        </p:xfrm>
        <a:graphic>
          <a:graphicData uri="http://schemas.openxmlformats.org/presentationml/2006/ole">
            <mc:AlternateContent xmlns:mc="http://schemas.openxmlformats.org/markup-compatibility/2006">
              <mc:Choice xmlns:v="urn:schemas-microsoft-com:vml" Requires="v">
                <p:oleObj spid="_x0000_s252009" name="Equation" r:id="rId4" imgW="1981200" imgH="330200" progId="Equation.3">
                  <p:embed/>
                </p:oleObj>
              </mc:Choice>
              <mc:Fallback>
                <p:oleObj name="Equation" r:id="rId4" imgW="19812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3500" y="2895600"/>
                        <a:ext cx="1981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
          <p:cNvGraphicFramePr>
            <a:graphicFrameLocks noChangeAspect="1"/>
          </p:cNvGraphicFramePr>
          <p:nvPr>
            <p:extLst>
              <p:ext uri="{D42A27DB-BD31-4B8C-83A1-F6EECF244321}">
                <p14:modId xmlns:p14="http://schemas.microsoft.com/office/powerpoint/2010/main" val="2893314828"/>
              </p:ext>
            </p:extLst>
          </p:nvPr>
        </p:nvGraphicFramePr>
        <p:xfrm>
          <a:off x="3873500" y="3403993"/>
          <a:ext cx="2870200" cy="1054100"/>
        </p:xfrm>
        <a:graphic>
          <a:graphicData uri="http://schemas.openxmlformats.org/presentationml/2006/ole">
            <mc:AlternateContent xmlns:mc="http://schemas.openxmlformats.org/markup-compatibility/2006">
              <mc:Choice xmlns:v="urn:schemas-microsoft-com:vml" Requires="v">
                <p:oleObj spid="_x0000_s252010" name="Equation" r:id="rId6" imgW="2870200" imgH="1054100" progId="Equation.DSMT4">
                  <p:embed/>
                </p:oleObj>
              </mc:Choice>
              <mc:Fallback>
                <p:oleObj name="Equation" r:id="rId6" imgW="2870200" imgH="1054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0" y="3403993"/>
                        <a:ext cx="28702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
          <p:cNvGraphicFramePr>
            <a:graphicFrameLocks noChangeAspect="1"/>
          </p:cNvGraphicFramePr>
          <p:nvPr>
            <p:extLst>
              <p:ext uri="{D42A27DB-BD31-4B8C-83A1-F6EECF244321}">
                <p14:modId xmlns:p14="http://schemas.microsoft.com/office/powerpoint/2010/main" val="3830993670"/>
              </p:ext>
            </p:extLst>
          </p:nvPr>
        </p:nvGraphicFramePr>
        <p:xfrm>
          <a:off x="3873500" y="4737100"/>
          <a:ext cx="2679700" cy="1206500"/>
        </p:xfrm>
        <a:graphic>
          <a:graphicData uri="http://schemas.openxmlformats.org/presentationml/2006/ole">
            <mc:AlternateContent xmlns:mc="http://schemas.openxmlformats.org/markup-compatibility/2006">
              <mc:Choice xmlns:v="urn:schemas-microsoft-com:vml" Requires="v">
                <p:oleObj spid="_x0000_s252011" name="Equation" r:id="rId8" imgW="2679700" imgH="1206500" progId="Equation.3">
                  <p:embed/>
                </p:oleObj>
              </mc:Choice>
              <mc:Fallback>
                <p:oleObj name="Equation" r:id="rId8" imgW="2679700" imgH="1206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3500" y="4737100"/>
                        <a:ext cx="26797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658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b="1" dirty="0">
                <a:ea typeface="ＭＳ Ｐゴシック" pitchFamily="34" charset="-128"/>
              </a:rPr>
              <a:t>Simple Pendulum (Approximate Solution)</a:t>
            </a:r>
            <a:endParaRPr lang="en-US" sz="3400" b="1" dirty="0"/>
          </a:p>
        </p:txBody>
      </p:sp>
      <p:pic>
        <p:nvPicPr>
          <p:cNvPr id="25" name="Picture 24" descr="In the simple pendulum a mass m is suspended from a fixed point by a string of length l. Theta measures the angle of the string from the vertic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39" y="1066800"/>
            <a:ext cx="2123461" cy="2598118"/>
          </a:xfrm>
          <a:prstGeom prst="rect">
            <a:avLst/>
          </a:prstGeom>
        </p:spPr>
      </p:pic>
      <p:pic>
        <p:nvPicPr>
          <p:cNvPr id="26" name="Picture 25" descr="The FBD of the pendulum shows the string tension in the direction of the string, and the weight acting downward. The KD shows the normal inertial term pointing in the direction of the string, and the tangetial inertial term pointing in the instantaneous direction of travel of the m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08773"/>
            <a:ext cx="2322068" cy="2239627"/>
          </a:xfrm>
          <a:prstGeom prst="rect">
            <a:avLst/>
          </a:prstGeom>
        </p:spPr>
      </p:pic>
      <p:sp>
        <p:nvSpPr>
          <p:cNvPr id="3" name="Content Placeholder 2"/>
          <p:cNvSpPr>
            <a:spLocks noGrp="1"/>
          </p:cNvSpPr>
          <p:nvPr>
            <p:ph idx="1"/>
          </p:nvPr>
        </p:nvSpPr>
        <p:spPr>
          <a:xfrm>
            <a:off x="2895600" y="990600"/>
            <a:ext cx="6019800" cy="1290828"/>
          </a:xfrm>
        </p:spPr>
        <p:txBody>
          <a:bodyPr/>
          <a:lstStyle/>
          <a:p>
            <a:pPr marL="292608" indent="-292608">
              <a:spcBef>
                <a:spcPct val="50000"/>
              </a:spcBef>
              <a:buFontTx/>
              <a:buChar char="•"/>
            </a:pPr>
            <a:r>
              <a:rPr lang="en-US" altLang="en-US" sz="2000" dirty="0"/>
              <a:t>Results obtained for the spring-mass system can be applied whenever the resultant force on a particle is proportional to the displacement and directed towards the equilibrium position.</a:t>
            </a:r>
          </a:p>
        </p:txBody>
      </p:sp>
      <p:sp>
        <p:nvSpPr>
          <p:cNvPr id="6" name="Content Placeholder 5"/>
          <p:cNvSpPr>
            <a:spLocks noGrp="1"/>
          </p:cNvSpPr>
          <p:nvPr>
            <p:ph idx="13"/>
          </p:nvPr>
        </p:nvSpPr>
        <p:spPr>
          <a:xfrm>
            <a:off x="2895600" y="2395728"/>
            <a:ext cx="6019800" cy="698500"/>
          </a:xfrm>
        </p:spPr>
        <p:txBody>
          <a:bodyPr/>
          <a:lstStyle/>
          <a:p>
            <a:pPr marL="292608" indent="-292608">
              <a:spcBef>
                <a:spcPct val="50000"/>
              </a:spcBef>
              <a:buFontTx/>
              <a:buChar char="•"/>
            </a:pPr>
            <a:r>
              <a:rPr lang="en-US" altLang="en-US" sz="2000" dirty="0"/>
              <a:t>Consider tangential components of acceleration and force for a simple pendulum,</a:t>
            </a:r>
          </a:p>
        </p:txBody>
      </p:sp>
      <p:graphicFrame>
        <p:nvGraphicFramePr>
          <p:cNvPr id="20" name="Object 2"/>
          <p:cNvGraphicFramePr>
            <a:graphicFrameLocks noChangeAspect="1"/>
          </p:cNvGraphicFramePr>
          <p:nvPr>
            <p:extLst>
              <p:ext uri="{D42A27DB-BD31-4B8C-83A1-F6EECF244321}">
                <p14:modId xmlns:p14="http://schemas.microsoft.com/office/powerpoint/2010/main" val="1584852508"/>
              </p:ext>
            </p:extLst>
          </p:nvPr>
        </p:nvGraphicFramePr>
        <p:xfrm>
          <a:off x="3352800" y="3246628"/>
          <a:ext cx="1308100" cy="330200"/>
        </p:xfrm>
        <a:graphic>
          <a:graphicData uri="http://schemas.openxmlformats.org/presentationml/2006/ole">
            <mc:AlternateContent xmlns:mc="http://schemas.openxmlformats.org/markup-compatibility/2006">
              <mc:Choice xmlns:v="urn:schemas-microsoft-com:vml" Requires="v">
                <p:oleObj spid="_x0000_s163542" name="Equation" r:id="rId5" imgW="1308100" imgH="330200" progId="Equation.3">
                  <p:embed/>
                </p:oleObj>
              </mc:Choice>
              <mc:Fallback>
                <p:oleObj name="Equation" r:id="rId5" imgW="13081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246628"/>
                        <a:ext cx="1308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3"/>
          <p:cNvGraphicFramePr>
            <a:graphicFrameLocks noChangeAspect="1"/>
          </p:cNvGraphicFramePr>
          <p:nvPr>
            <p:extLst>
              <p:ext uri="{D42A27DB-BD31-4B8C-83A1-F6EECF244321}">
                <p14:modId xmlns:p14="http://schemas.microsoft.com/office/powerpoint/2010/main" val="3647167412"/>
              </p:ext>
            </p:extLst>
          </p:nvPr>
        </p:nvGraphicFramePr>
        <p:xfrm>
          <a:off x="4876800" y="3246628"/>
          <a:ext cx="1651000" cy="1016000"/>
        </p:xfrm>
        <a:graphic>
          <a:graphicData uri="http://schemas.openxmlformats.org/presentationml/2006/ole">
            <mc:AlternateContent xmlns:mc="http://schemas.openxmlformats.org/markup-compatibility/2006">
              <mc:Choice xmlns:v="urn:schemas-microsoft-com:vml" Requires="v">
                <p:oleObj spid="_x0000_s163543" name="Equation" r:id="rId7" imgW="1651000" imgH="1016000" progId="Equation.3">
                  <p:embed/>
                </p:oleObj>
              </mc:Choice>
              <mc:Fallback>
                <p:oleObj name="Equation" r:id="rId7" imgW="1651000" imgH="1016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3246628"/>
                        <a:ext cx="1651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Content Placeholder 10"/>
          <p:cNvSpPr>
            <a:spLocks noGrp="1"/>
          </p:cNvSpPr>
          <p:nvPr>
            <p:ph idx="14"/>
          </p:nvPr>
        </p:nvSpPr>
        <p:spPr>
          <a:xfrm>
            <a:off x="3173458" y="4343400"/>
            <a:ext cx="2057400" cy="354856"/>
          </a:xfrm>
        </p:spPr>
        <p:txBody>
          <a:bodyPr/>
          <a:lstStyle/>
          <a:p>
            <a:r>
              <a:rPr lang="en-US" altLang="en-US" sz="2000" dirty="0"/>
              <a:t>for small angles, </a:t>
            </a:r>
          </a:p>
        </p:txBody>
      </p:sp>
      <p:graphicFrame>
        <p:nvGraphicFramePr>
          <p:cNvPr id="29" name="Object 4"/>
          <p:cNvGraphicFramePr>
            <a:graphicFrameLocks noChangeAspect="1"/>
          </p:cNvGraphicFramePr>
          <p:nvPr>
            <p:extLst>
              <p:ext uri="{D42A27DB-BD31-4B8C-83A1-F6EECF244321}">
                <p14:modId xmlns:p14="http://schemas.microsoft.com/office/powerpoint/2010/main" val="1492357808"/>
              </p:ext>
            </p:extLst>
          </p:nvPr>
        </p:nvGraphicFramePr>
        <p:xfrm>
          <a:off x="4946807" y="4803329"/>
          <a:ext cx="1812636" cy="1616364"/>
        </p:xfrm>
        <a:graphic>
          <a:graphicData uri="http://schemas.openxmlformats.org/presentationml/2006/ole">
            <mc:AlternateContent xmlns:mc="http://schemas.openxmlformats.org/markup-compatibility/2006">
              <mc:Choice xmlns:v="urn:schemas-microsoft-com:vml" Requires="v">
                <p:oleObj spid="_x0000_s163544" name="Equation" r:id="rId9" imgW="1993900" imgH="1778000" progId="Equation.3">
                  <p:embed/>
                </p:oleObj>
              </mc:Choice>
              <mc:Fallback>
                <p:oleObj name="Equation" r:id="rId9" imgW="1993900" imgH="1778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6807" y="4803329"/>
                        <a:ext cx="1812636" cy="1616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672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Simple Pendulum (Exact Solution)</a:t>
            </a:r>
            <a:endParaRPr lang="en-US" b="1" dirty="0"/>
          </a:p>
        </p:txBody>
      </p:sp>
      <p:sp>
        <p:nvSpPr>
          <p:cNvPr id="3" name="Content Placeholder 2"/>
          <p:cNvSpPr>
            <a:spLocks noGrp="1"/>
          </p:cNvSpPr>
          <p:nvPr>
            <p:ph idx="1"/>
          </p:nvPr>
        </p:nvSpPr>
        <p:spPr>
          <a:xfrm>
            <a:off x="359377" y="1211726"/>
            <a:ext cx="2383823" cy="312274"/>
          </a:xfrm>
        </p:spPr>
        <p:txBody>
          <a:bodyPr/>
          <a:lstStyle/>
          <a:p>
            <a:pPr>
              <a:spcBef>
                <a:spcPct val="50000"/>
              </a:spcBef>
            </a:pPr>
            <a:r>
              <a:rPr lang="en-US" altLang="en-US" sz="2000" dirty="0"/>
              <a:t>An exact solution for</a:t>
            </a:r>
          </a:p>
        </p:txBody>
      </p:sp>
      <p:graphicFrame>
        <p:nvGraphicFramePr>
          <p:cNvPr id="15" name="Object 4"/>
          <p:cNvGraphicFramePr>
            <a:graphicFrameLocks noChangeAspect="1"/>
          </p:cNvGraphicFramePr>
          <p:nvPr>
            <p:extLst>
              <p:ext uri="{D42A27DB-BD31-4B8C-83A1-F6EECF244321}">
                <p14:modId xmlns:p14="http://schemas.microsoft.com/office/powerpoint/2010/main" val="3767333267"/>
              </p:ext>
            </p:extLst>
          </p:nvPr>
        </p:nvGraphicFramePr>
        <p:xfrm>
          <a:off x="3121025" y="1125185"/>
          <a:ext cx="1498600" cy="609600"/>
        </p:xfrm>
        <a:graphic>
          <a:graphicData uri="http://schemas.openxmlformats.org/presentationml/2006/ole">
            <mc:AlternateContent xmlns:mc="http://schemas.openxmlformats.org/markup-compatibility/2006">
              <mc:Choice xmlns:v="urn:schemas-microsoft-com:vml" Requires="v">
                <p:oleObj spid="_x0000_s219010" name="Equation" r:id="rId3" imgW="1498600" imgH="609600" progId="Equation.3">
                  <p:embed/>
                </p:oleObj>
              </mc:Choice>
              <mc:Fallback>
                <p:oleObj name="Equation" r:id="rId3" imgW="1498600" imgH="60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025" y="1125185"/>
                        <a:ext cx="1498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894026" y="2057400"/>
            <a:ext cx="1010974" cy="312274"/>
          </a:xfrm>
        </p:spPr>
        <p:txBody>
          <a:bodyPr/>
          <a:lstStyle/>
          <a:p>
            <a:pPr>
              <a:spcBef>
                <a:spcPct val="50000"/>
              </a:spcBef>
            </a:pPr>
            <a:r>
              <a:rPr lang="en-US" altLang="en-US" sz="2000" dirty="0"/>
              <a:t>leads to </a:t>
            </a:r>
          </a:p>
        </p:txBody>
      </p:sp>
      <p:graphicFrame>
        <p:nvGraphicFramePr>
          <p:cNvPr id="16" name="Object 3"/>
          <p:cNvGraphicFramePr>
            <a:graphicFrameLocks noChangeAspect="1"/>
          </p:cNvGraphicFramePr>
          <p:nvPr>
            <p:extLst>
              <p:ext uri="{D42A27DB-BD31-4B8C-83A1-F6EECF244321}">
                <p14:modId xmlns:p14="http://schemas.microsoft.com/office/powerpoint/2010/main" val="460900698"/>
              </p:ext>
            </p:extLst>
          </p:nvPr>
        </p:nvGraphicFramePr>
        <p:xfrm>
          <a:off x="3121025" y="1874485"/>
          <a:ext cx="3784600" cy="850900"/>
        </p:xfrm>
        <a:graphic>
          <a:graphicData uri="http://schemas.openxmlformats.org/presentationml/2006/ole">
            <mc:AlternateContent xmlns:mc="http://schemas.openxmlformats.org/markup-compatibility/2006">
              <mc:Choice xmlns:v="urn:schemas-microsoft-com:vml" Requires="v">
                <p:oleObj spid="_x0000_s219011" name="Equation" r:id="rId5" imgW="3784600" imgH="850900" progId="Equation.3">
                  <p:embed/>
                </p:oleObj>
              </mc:Choice>
              <mc:Fallback>
                <p:oleObj name="Equation" r:id="rId5" imgW="3784600" imgH="850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025" y="1874485"/>
                        <a:ext cx="37846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57200" y="2822549"/>
            <a:ext cx="3810000" cy="377851"/>
          </a:xfrm>
        </p:spPr>
        <p:txBody>
          <a:bodyPr/>
          <a:lstStyle/>
          <a:p>
            <a:pPr>
              <a:spcBef>
                <a:spcPct val="50000"/>
              </a:spcBef>
            </a:pPr>
            <a:r>
              <a:rPr lang="en-US" altLang="en-US" sz="2000" dirty="0"/>
              <a:t>which requires numerical solution.</a:t>
            </a:r>
          </a:p>
        </p:txBody>
      </p:sp>
      <p:graphicFrame>
        <p:nvGraphicFramePr>
          <p:cNvPr id="17" name="Object 2"/>
          <p:cNvGraphicFramePr>
            <a:graphicFrameLocks noChangeAspect="1"/>
          </p:cNvGraphicFramePr>
          <p:nvPr>
            <p:extLst>
              <p:ext uri="{D42A27DB-BD31-4B8C-83A1-F6EECF244321}">
                <p14:modId xmlns:p14="http://schemas.microsoft.com/office/powerpoint/2010/main" val="4226431166"/>
              </p:ext>
            </p:extLst>
          </p:nvPr>
        </p:nvGraphicFramePr>
        <p:xfrm>
          <a:off x="3119438" y="3378200"/>
          <a:ext cx="1930400" cy="736600"/>
        </p:xfrm>
        <a:graphic>
          <a:graphicData uri="http://schemas.openxmlformats.org/presentationml/2006/ole">
            <mc:AlternateContent xmlns:mc="http://schemas.openxmlformats.org/markup-compatibility/2006">
              <mc:Choice xmlns:v="urn:schemas-microsoft-com:vml" Requires="v">
                <p:oleObj spid="_x0000_s219012" name="Equation" r:id="rId7" imgW="1930400" imgH="736600" progId="Equation.3">
                  <p:embed/>
                </p:oleObj>
              </mc:Choice>
              <mc:Fallback>
                <p:oleObj name="Equation" r:id="rId7" imgW="1930400" imgH="736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9438" y="3378200"/>
                        <a:ext cx="19304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Content Placeholder 32"/>
          <p:cNvSpPr>
            <a:spLocks noGrp="1"/>
          </p:cNvSpPr>
          <p:nvPr>
            <p:ph idx="16"/>
          </p:nvPr>
        </p:nvSpPr>
        <p:spPr>
          <a:xfrm>
            <a:off x="1219200" y="4267200"/>
            <a:ext cx="1676400" cy="375681"/>
          </a:xfrm>
        </p:spPr>
        <p:txBody>
          <a:bodyPr/>
          <a:lstStyle/>
          <a:p>
            <a:r>
              <a:rPr lang="en-US" b="1" dirty="0">
                <a:solidFill>
                  <a:srgbClr val="0070C0"/>
                </a:solidFill>
              </a:rPr>
              <a:t>Table  19.1</a:t>
            </a:r>
            <a:endParaRPr lang="en-US" dirty="0"/>
          </a:p>
        </p:txBody>
      </p:sp>
      <p:sp>
        <p:nvSpPr>
          <p:cNvPr id="8" name="Content Placeholder 7"/>
          <p:cNvSpPr>
            <a:spLocks noGrp="1"/>
          </p:cNvSpPr>
          <p:nvPr>
            <p:ph idx="15"/>
          </p:nvPr>
        </p:nvSpPr>
        <p:spPr>
          <a:xfrm>
            <a:off x="2819400" y="4246158"/>
            <a:ext cx="6075024" cy="783042"/>
          </a:xfrm>
        </p:spPr>
        <p:txBody>
          <a:bodyPr/>
          <a:lstStyle/>
          <a:p>
            <a:r>
              <a:rPr lang="en-US" b="1" dirty="0">
                <a:solidFill>
                  <a:srgbClr val="00B0F0"/>
                </a:solidFill>
              </a:rPr>
              <a:t>Correction Factor for the Period of a Simple pendulum</a:t>
            </a:r>
          </a:p>
        </p:txBody>
      </p:sp>
      <p:graphicFrame>
        <p:nvGraphicFramePr>
          <p:cNvPr id="9" name="Table 8"/>
          <p:cNvGraphicFramePr>
            <a:graphicFrameLocks noGrp="1"/>
          </p:cNvGraphicFramePr>
          <p:nvPr>
            <p:extLst>
              <p:ext uri="{D42A27DB-BD31-4B8C-83A1-F6EECF244321}">
                <p14:modId xmlns:p14="http://schemas.microsoft.com/office/powerpoint/2010/main" val="1844402396"/>
              </p:ext>
            </p:extLst>
          </p:nvPr>
        </p:nvGraphicFramePr>
        <p:xfrm>
          <a:off x="1371600" y="5143170"/>
          <a:ext cx="7239000" cy="1257630"/>
        </p:xfrm>
        <a:graphic>
          <a:graphicData uri="http://schemas.openxmlformats.org/drawingml/2006/table">
            <a:tbl>
              <a:tblPr firstRow="1" bandRow="1">
                <a:tableStyleId>{5C22544A-7EE6-4342-B048-85BDC9FD1C3A}</a:tableStyleId>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723900">
                  <a:extLst>
                    <a:ext uri="{9D8B030D-6E8A-4147-A177-3AD203B41FA5}">
                      <a16:colId xmlns:a16="http://schemas.microsoft.com/office/drawing/2014/main" val="20004"/>
                    </a:ext>
                  </a:extLst>
                </a:gridCol>
                <a:gridCol w="723900">
                  <a:extLst>
                    <a:ext uri="{9D8B030D-6E8A-4147-A177-3AD203B41FA5}">
                      <a16:colId xmlns:a16="http://schemas.microsoft.com/office/drawing/2014/main" val="20005"/>
                    </a:ext>
                  </a:extLst>
                </a:gridCol>
                <a:gridCol w="723900">
                  <a:extLst>
                    <a:ext uri="{9D8B030D-6E8A-4147-A177-3AD203B41FA5}">
                      <a16:colId xmlns:a16="http://schemas.microsoft.com/office/drawing/2014/main" val="20006"/>
                    </a:ext>
                  </a:extLst>
                </a:gridCol>
                <a:gridCol w="723900">
                  <a:extLst>
                    <a:ext uri="{9D8B030D-6E8A-4147-A177-3AD203B41FA5}">
                      <a16:colId xmlns:a16="http://schemas.microsoft.com/office/drawing/2014/main" val="20007"/>
                    </a:ext>
                  </a:extLst>
                </a:gridCol>
                <a:gridCol w="723900">
                  <a:extLst>
                    <a:ext uri="{9D8B030D-6E8A-4147-A177-3AD203B41FA5}">
                      <a16:colId xmlns:a16="http://schemas.microsoft.com/office/drawing/2014/main" val="20008"/>
                    </a:ext>
                  </a:extLst>
                </a:gridCol>
                <a:gridCol w="723900">
                  <a:extLst>
                    <a:ext uri="{9D8B030D-6E8A-4147-A177-3AD203B41FA5}">
                      <a16:colId xmlns:a16="http://schemas.microsoft.com/office/drawing/2014/main" val="20009"/>
                    </a:ext>
                  </a:extLst>
                </a:gridCol>
              </a:tblGrid>
              <a:tr h="419210">
                <a:tc>
                  <a:txBody>
                    <a:bodyPr/>
                    <a:lstStyle/>
                    <a:p>
                      <a:pPr algn="ctr"/>
                      <a:r>
                        <a:rPr lang="el-GR" sz="1800" b="0" i="1" dirty="0">
                          <a:solidFill>
                            <a:schemeClr val="tx1"/>
                          </a:solidFill>
                          <a:latin typeface="Times New Roman" panose="02020603050405020304" pitchFamily="18" charset="0"/>
                          <a:cs typeface="Times New Roman" panose="02020603050405020304" pitchFamily="18" charset="0"/>
                        </a:rPr>
                        <a:t>θ</a:t>
                      </a:r>
                      <a:r>
                        <a:rPr lang="en-IN" sz="1800" b="0" i="1" baseline="-25000" dirty="0">
                          <a:solidFill>
                            <a:schemeClr val="tx1"/>
                          </a:solidFill>
                          <a:latin typeface="Times New Roman" panose="02020603050405020304" pitchFamily="18" charset="0"/>
                          <a:cs typeface="Times New Roman" panose="02020603050405020304" pitchFamily="18" charset="0"/>
                        </a:rPr>
                        <a:t>m</a:t>
                      </a:r>
                      <a:endParaRPr lang="en-US" sz="1800" b="0" i="1"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180°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9210">
                <a:tc>
                  <a:txBody>
                    <a:bodyPr/>
                    <a:lstStyle/>
                    <a:p>
                      <a:pPr algn="ctr"/>
                      <a:r>
                        <a:rPr lang="en-US" sz="1800" i="1" dirty="0">
                          <a:latin typeface="Times New Roman" panose="02020603050405020304" pitchFamily="18" charset="0"/>
                          <a:cs typeface="Times New Roman" panose="02020603050405020304" pitchFamily="18" charset="0"/>
                        </a:rPr>
                        <a:t>K</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1.571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1.574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1.583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1.598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1.686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2.157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2.768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9210">
                <a:tc>
                  <a:txBody>
                    <a:bodyPr/>
                    <a:lstStyle/>
                    <a:p>
                      <a:pPr algn="ctr"/>
                      <a:endParaRPr lang="en-US" sz="18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1.073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1.373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1.762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797929169"/>
              </p:ext>
            </p:extLst>
          </p:nvPr>
        </p:nvGraphicFramePr>
        <p:xfrm>
          <a:off x="1447800" y="6033262"/>
          <a:ext cx="537845" cy="215138"/>
        </p:xfrm>
        <a:graphic>
          <a:graphicData uri="http://schemas.openxmlformats.org/presentationml/2006/ole">
            <mc:AlternateContent xmlns:mc="http://schemas.openxmlformats.org/markup-compatibility/2006">
              <mc:Choice xmlns:v="urn:schemas-microsoft-com:vml" Requires="v">
                <p:oleObj spid="_x0000_s219013" name="Equation" r:id="rId9" imgW="444240" imgH="177480" progId="Equation.DSMT4">
                  <p:embed/>
                </p:oleObj>
              </mc:Choice>
              <mc:Fallback>
                <p:oleObj name="Equation" r:id="rId9" imgW="444240" imgH="177480" progId="Equation.DSMT4">
                  <p:embed/>
                  <p:pic>
                    <p:nvPicPr>
                      <p:cNvPr id="0" name=""/>
                      <p:cNvPicPr/>
                      <p:nvPr/>
                    </p:nvPicPr>
                    <p:blipFill>
                      <a:blip r:embed="rId10"/>
                      <a:stretch>
                        <a:fillRect/>
                      </a:stretch>
                    </p:blipFill>
                    <p:spPr>
                      <a:xfrm>
                        <a:off x="1447800" y="6033262"/>
                        <a:ext cx="537845" cy="215138"/>
                      </a:xfrm>
                      <a:prstGeom prst="rect">
                        <a:avLst/>
                      </a:prstGeom>
                    </p:spPr>
                  </p:pic>
                </p:oleObj>
              </mc:Fallback>
            </mc:AlternateContent>
          </a:graphicData>
        </a:graphic>
      </p:graphicFrame>
    </p:spTree>
    <p:extLst>
      <p:ext uri="{BB962C8B-B14F-4D97-AF65-F5344CB8AC3E}">
        <p14:creationId xmlns:p14="http://schemas.microsoft.com/office/powerpoint/2010/main" val="202160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47d74758669e70195f348c6a7c737755b38e"/>
</p:tagLst>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12.xml><?xml version="1.0" encoding="utf-8"?>
<a:theme xmlns:a="http://schemas.openxmlformats.org/drawingml/2006/main" name="1_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Red bar footer BODY/MAIN CONTENT">
  <a:themeElements>
    <a:clrScheme name="Custom 1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7604</TotalTime>
  <Words>3220</Words>
  <Application>Microsoft Office PowerPoint</Application>
  <PresentationFormat>On-screen Show (4:3)</PresentationFormat>
  <Paragraphs>364</Paragraphs>
  <Slides>60</Slides>
  <Notes>2</Notes>
  <HiddenSlides>0</HiddenSlides>
  <MMClips>0</MMClips>
  <ScaleCrop>false</ScaleCrop>
  <HeadingPairs>
    <vt:vector size="8" baseType="variant">
      <vt:variant>
        <vt:lpstr>Fonts Used</vt:lpstr>
      </vt:variant>
      <vt:variant>
        <vt:i4>10</vt:i4>
      </vt:variant>
      <vt:variant>
        <vt:lpstr>Theme</vt:lpstr>
      </vt:variant>
      <vt:variant>
        <vt:i4>12</vt:i4>
      </vt:variant>
      <vt:variant>
        <vt:lpstr>Embedded OLE Servers</vt:lpstr>
      </vt:variant>
      <vt:variant>
        <vt:i4>1</vt:i4>
      </vt:variant>
      <vt:variant>
        <vt:lpstr>Slide Titles</vt:lpstr>
      </vt:variant>
      <vt:variant>
        <vt:i4>60</vt:i4>
      </vt:variant>
    </vt:vector>
  </HeadingPairs>
  <TitlesOfParts>
    <vt:vector size="83" baseType="lpstr">
      <vt:lpstr>Arial</vt:lpstr>
      <vt:lpstr>ArumSans Bold</vt:lpstr>
      <vt:lpstr>ArumSans Regular</vt:lpstr>
      <vt:lpstr>Calibri</vt:lpstr>
      <vt:lpstr>Calibri Light</vt:lpstr>
      <vt:lpstr>Palatino Linotype</vt:lpstr>
      <vt:lpstr>Symbol</vt:lpstr>
      <vt:lpstr>Tahoma</vt:lpstr>
      <vt:lpstr>Times New Roman</vt:lpstr>
      <vt:lpstr>Vectipede Rg</vt:lpstr>
      <vt:lpstr>FIRST, BREAK, LAST slides </vt:lpstr>
      <vt:lpstr>Alternate FIRST, BREAK, LAST slides</vt:lpstr>
      <vt:lpstr>Plain BODY/MAIN CONTENT</vt:lpstr>
      <vt:lpstr>Custom Design</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Office Theme</vt:lpstr>
      <vt:lpstr>1_FIRST, BREAK, LAST slides </vt:lpstr>
      <vt:lpstr>Equation</vt:lpstr>
      <vt:lpstr>Vector Mechanics For Engineers: Dynamics  Twelfth Edition  </vt:lpstr>
      <vt:lpstr>Chapter 19</vt:lpstr>
      <vt:lpstr>Contents</vt:lpstr>
      <vt:lpstr>Introduction 1</vt:lpstr>
      <vt:lpstr>Simple Harmonic Motion and Free Vibrations of Particles 1</vt:lpstr>
      <vt:lpstr>Simple Harmonic Motion and Free Vibrations of Particles 2</vt:lpstr>
      <vt:lpstr>Simple Harmonic Motion and Free Vibrations of Particles 3</vt:lpstr>
      <vt:lpstr>Simple Pendulum (Approximate Solution)</vt:lpstr>
      <vt:lpstr>Simple Pendulum (Exact Solution)</vt:lpstr>
      <vt:lpstr>Concept Question 1</vt:lpstr>
      <vt:lpstr>Concept Question 2</vt:lpstr>
      <vt:lpstr>Sample Problem 19.1 1</vt:lpstr>
      <vt:lpstr>Sample Problem 19.1 2</vt:lpstr>
      <vt:lpstr>Sample Problem 19.1 3</vt:lpstr>
      <vt:lpstr>Sample Problem 19.1 4</vt:lpstr>
      <vt:lpstr>Free Vibrations of Rigid Bodies</vt:lpstr>
      <vt:lpstr>Sample Problem 19.2 1</vt:lpstr>
      <vt:lpstr>Sample Problem 19.2 2</vt:lpstr>
      <vt:lpstr>Sample Problem 19.2 3</vt:lpstr>
      <vt:lpstr>Sample Problem 19.3 1</vt:lpstr>
      <vt:lpstr>Sample Problem 19.3 2</vt:lpstr>
      <vt:lpstr>Sample Problem 19.3 3</vt:lpstr>
      <vt:lpstr>Sample Problem 19.3 4</vt:lpstr>
      <vt:lpstr>Group Problem Solving 1</vt:lpstr>
      <vt:lpstr>Group Problem Solving 2</vt:lpstr>
      <vt:lpstr>Group Problem Solving 3</vt:lpstr>
      <vt:lpstr>Concept Question 3</vt:lpstr>
      <vt:lpstr>Concept Question 4</vt:lpstr>
      <vt:lpstr>Applying the Principle of Conservation of Energy</vt:lpstr>
      <vt:lpstr>Sample Problem 19.4 1</vt:lpstr>
      <vt:lpstr>Sample Problem 19.4 2</vt:lpstr>
      <vt:lpstr>Sample Problem 19.4 3</vt:lpstr>
      <vt:lpstr>Sample Problem 19.4 4</vt:lpstr>
      <vt:lpstr>Forced Vibrations 1</vt:lpstr>
      <vt:lpstr>Forced Vibrations 2</vt:lpstr>
      <vt:lpstr>Concept Question 5</vt:lpstr>
      <vt:lpstr>Concept Question 6</vt:lpstr>
      <vt:lpstr>Sample Problem 19.5 1</vt:lpstr>
      <vt:lpstr>Sample Problem 19.5 2</vt:lpstr>
      <vt:lpstr>Sample Problem 19.5 3</vt:lpstr>
      <vt:lpstr>Sample Problem 19.5 4</vt:lpstr>
      <vt:lpstr>Damped Free Vibrations 1</vt:lpstr>
      <vt:lpstr>Damped Free Vibrations 2</vt:lpstr>
      <vt:lpstr>Concept Question 7</vt:lpstr>
      <vt:lpstr>Concept Question 8</vt:lpstr>
      <vt:lpstr>Concept Question 9</vt:lpstr>
      <vt:lpstr>Concept Question 10</vt:lpstr>
      <vt:lpstr>PowerPoint Presentation</vt:lpstr>
      <vt:lpstr>Damped Forced Vibrations</vt:lpstr>
      <vt:lpstr>Group Problem Solving 4</vt:lpstr>
      <vt:lpstr>Group Problem Solving 5</vt:lpstr>
      <vt:lpstr>Group Problem Solving 6</vt:lpstr>
      <vt:lpstr>Concept Question 11</vt:lpstr>
      <vt:lpstr>Concept Question 12</vt:lpstr>
      <vt:lpstr>Concept Question 13</vt:lpstr>
      <vt:lpstr>Electrical Analogues 1</vt:lpstr>
      <vt:lpstr>Electrical Analogues 2</vt:lpstr>
      <vt:lpstr>Electrical Analogues 3</vt:lpstr>
      <vt:lpstr>Electrical Analogues 4</vt:lpstr>
      <vt:lpstr>End of Chapter 19</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Mechanics for Engineers: Statics, 2e</dc:title>
  <dc:creator>Ferdinand P. Beer/E.Russell Johnston, Jr./David F. Mazurek</dc:creator>
  <cp:lastModifiedBy>Mehra, Ruchika</cp:lastModifiedBy>
  <cp:revision>989</cp:revision>
  <dcterms:created xsi:type="dcterms:W3CDTF">2017-12-05T17:18:18Z</dcterms:created>
  <dcterms:modified xsi:type="dcterms:W3CDTF">2019-07-15T07:18:58Z</dcterms:modified>
</cp:coreProperties>
</file>